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16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it-IT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16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it-IT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16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it-IT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16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it-IT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1122480"/>
            <a:ext cx="7771680" cy="1106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16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it-IT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16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it-IT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16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it-IT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16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it-IT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16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it-IT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16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it-IT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16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it-IT" sz="1800" spc="-1" strike="noStrike">
                <a:latin typeface="Arial"/>
              </a:rPr>
              <a:t>Fai clic per modificare il formato del testo del titolo</a:t>
            </a:r>
            <a:endParaRPr b="0" lang="it-IT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latin typeface="Arial"/>
              </a:rPr>
              <a:t>Fai clic per modificare il formato del testo della struttura</a:t>
            </a:r>
            <a:endParaRPr b="0" lang="it-IT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latin typeface="Arial"/>
              </a:rPr>
              <a:t>Secondo livello struttura</a:t>
            </a:r>
            <a:endParaRPr b="0" lang="it-IT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400" spc="-1" strike="noStrike">
                <a:latin typeface="Arial"/>
              </a:rPr>
              <a:t>Terzo livello struttura</a:t>
            </a:r>
            <a:endParaRPr b="0" lang="it-IT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latin typeface="Arial"/>
              </a:rPr>
              <a:t>Quarto livello struttura</a:t>
            </a:r>
            <a:endParaRPr b="0" lang="it-IT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Quinto livello struttura</a:t>
            </a:r>
            <a:endParaRPr b="0" lang="it-IT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Sesto livello struttura</a:t>
            </a:r>
            <a:endParaRPr b="0" lang="it-IT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Settimo livello struttura</a:t>
            </a:r>
            <a:endParaRPr b="0" lang="it-IT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hyperlink" Target="mailto:Monica.tamanini@provincia.tn.it" TargetMode="External"/><Relationship Id="rId6" Type="http://schemas.openxmlformats.org/officeDocument/2006/relationships/hyperlink" Target="mailto:elisa.pieratti@provincia.tn.it" TargetMode="External"/><Relationship Id="rId7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bf0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asella di testo 2"/>
          <p:cNvSpPr/>
          <p:nvPr/>
        </p:nvSpPr>
        <p:spPr>
          <a:xfrm>
            <a:off x="5850720" y="6180120"/>
            <a:ext cx="1666080" cy="294480"/>
          </a:xfrm>
          <a:prstGeom prst="rect">
            <a:avLst/>
          </a:prstGeom>
          <a:noFill/>
          <a:ln w="635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 algn="just">
              <a:lnSpc>
                <a:spcPct val="100000"/>
              </a:lnSpc>
              <a:spcAft>
                <a:spcPts val="799"/>
              </a:spcAft>
              <a:buNone/>
            </a:pPr>
            <a:r>
              <a:rPr b="0" lang="it-IT" sz="1000" spc="-1" strike="noStrike">
                <a:solidFill>
                  <a:srgbClr val="002060"/>
                </a:solidFill>
                <a:latin typeface="Titillium Web"/>
                <a:ea typeface="Calibri"/>
              </a:rPr>
              <a:t>In collaborazione con</a:t>
            </a:r>
            <a:endParaRPr b="0" lang="it-IT" sz="1000" spc="-1" strike="noStrike">
              <a:latin typeface="Arial"/>
            </a:endParaRPr>
          </a:p>
        </p:txBody>
      </p:sp>
      <p:pic>
        <p:nvPicPr>
          <p:cNvPr id="39" name="Immagine 4" descr=""/>
          <p:cNvPicPr/>
          <p:nvPr/>
        </p:nvPicPr>
        <p:blipFill>
          <a:blip r:embed="rId1"/>
          <a:stretch/>
        </p:blipFill>
        <p:spPr>
          <a:xfrm>
            <a:off x="0" y="0"/>
            <a:ext cx="9162000" cy="300960"/>
          </a:xfrm>
          <a:prstGeom prst="rect">
            <a:avLst/>
          </a:prstGeom>
          <a:ln w="0">
            <a:noFill/>
          </a:ln>
        </p:spPr>
      </p:pic>
      <p:pic>
        <p:nvPicPr>
          <p:cNvPr id="40" name="Immagine 5" descr=""/>
          <p:cNvPicPr/>
          <p:nvPr/>
        </p:nvPicPr>
        <p:blipFill>
          <a:blip r:embed="rId2"/>
          <a:stretch/>
        </p:blipFill>
        <p:spPr>
          <a:xfrm>
            <a:off x="7898040" y="360000"/>
            <a:ext cx="1245240" cy="1093320"/>
          </a:xfrm>
          <a:prstGeom prst="rect">
            <a:avLst/>
          </a:prstGeom>
          <a:ln w="0">
            <a:noFill/>
          </a:ln>
        </p:spPr>
      </p:pic>
      <p:sp>
        <p:nvSpPr>
          <p:cNvPr id="41" name="CasellaDiTesto 8"/>
          <p:cNvSpPr/>
          <p:nvPr/>
        </p:nvSpPr>
        <p:spPr>
          <a:xfrm>
            <a:off x="262440" y="6204600"/>
            <a:ext cx="192960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i="1" lang="it-IT" sz="1000" spc="-1" strike="noStrike">
                <a:solidFill>
                  <a:srgbClr val="002060"/>
                </a:solidFill>
                <a:latin typeface="Titillium Web"/>
                <a:ea typeface="DejaVu Sans"/>
              </a:rPr>
              <a:t>#forumpa2023</a:t>
            </a:r>
            <a:endParaRPr b="0" lang="it-IT" sz="1000" spc="-1" strike="noStrike">
              <a:latin typeface="Arial"/>
            </a:endParaRPr>
          </a:p>
        </p:txBody>
      </p:sp>
      <p:sp>
        <p:nvSpPr>
          <p:cNvPr id="42" name="CasellaDiTesto 9"/>
          <p:cNvSpPr/>
          <p:nvPr/>
        </p:nvSpPr>
        <p:spPr>
          <a:xfrm>
            <a:off x="760320" y="2705760"/>
            <a:ext cx="7641360" cy="234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it-IT" sz="6000" spc="-1" strike="noStrike">
                <a:solidFill>
                  <a:srgbClr val="2f5496"/>
                </a:solidFill>
                <a:latin typeface="Titillium Web"/>
                <a:ea typeface="DejaVu Sans"/>
              </a:rPr>
              <a:t>PA SOSTENIBILE 2023</a:t>
            </a:r>
            <a:endParaRPr b="0" lang="it-IT" sz="6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it-IT" sz="2800" spc="-1" strike="noStrike">
                <a:solidFill>
                  <a:srgbClr val="2f5496"/>
                </a:solidFill>
                <a:latin typeface="Titillium Web"/>
                <a:ea typeface="DejaVu Sans"/>
              </a:rPr>
              <a:t>inclusione, empowerment e persone</a:t>
            </a:r>
            <a:endParaRPr b="0" lang="it-IT" sz="2800" spc="-1" strike="noStrike">
              <a:latin typeface="Arial"/>
            </a:endParaRPr>
          </a:p>
        </p:txBody>
      </p:sp>
      <p:pic>
        <p:nvPicPr>
          <p:cNvPr id="43" name="Picture 2" descr="FPA - Innovazione nella Pubblica Amministrazione e Forum PA"/>
          <p:cNvPicPr/>
          <p:nvPr/>
        </p:nvPicPr>
        <p:blipFill>
          <a:blip r:embed="rId3"/>
          <a:stretch/>
        </p:blipFill>
        <p:spPr>
          <a:xfrm>
            <a:off x="4001760" y="5702400"/>
            <a:ext cx="1110240" cy="1110240"/>
          </a:xfrm>
          <a:prstGeom prst="rect">
            <a:avLst/>
          </a:prstGeom>
          <a:ln w="0">
            <a:noFill/>
          </a:ln>
        </p:spPr>
      </p:pic>
      <p:pic>
        <p:nvPicPr>
          <p:cNvPr id="44" name="Picture 4" descr="ASviS - CAI"/>
          <p:cNvPicPr/>
          <p:nvPr/>
        </p:nvPicPr>
        <p:blipFill>
          <a:blip r:embed="rId4"/>
          <a:stretch/>
        </p:blipFill>
        <p:spPr>
          <a:xfrm>
            <a:off x="7111080" y="5768280"/>
            <a:ext cx="1818720" cy="978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bf0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asella di testo 2"/>
          <p:cNvSpPr/>
          <p:nvPr/>
        </p:nvSpPr>
        <p:spPr>
          <a:xfrm>
            <a:off x="5850720" y="6180120"/>
            <a:ext cx="1666080" cy="294480"/>
          </a:xfrm>
          <a:prstGeom prst="rect">
            <a:avLst/>
          </a:prstGeom>
          <a:noFill/>
          <a:ln w="635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 algn="just">
              <a:lnSpc>
                <a:spcPct val="100000"/>
              </a:lnSpc>
              <a:spcAft>
                <a:spcPts val="799"/>
              </a:spcAft>
              <a:buNone/>
            </a:pPr>
            <a:r>
              <a:rPr b="0" lang="it-IT" sz="1000" spc="-1" strike="noStrike">
                <a:solidFill>
                  <a:srgbClr val="002060"/>
                </a:solidFill>
                <a:latin typeface="Titillium Web"/>
                <a:ea typeface="Calibri"/>
              </a:rPr>
              <a:t>In collaborazione con</a:t>
            </a:r>
            <a:endParaRPr b="0" lang="it-IT" sz="1000" spc="-1" strike="noStrike">
              <a:latin typeface="Arial"/>
            </a:endParaRPr>
          </a:p>
        </p:txBody>
      </p:sp>
      <p:pic>
        <p:nvPicPr>
          <p:cNvPr id="46" name="Immagine 4" descr=""/>
          <p:cNvPicPr/>
          <p:nvPr/>
        </p:nvPicPr>
        <p:blipFill>
          <a:blip r:embed="rId1"/>
          <a:stretch/>
        </p:blipFill>
        <p:spPr>
          <a:xfrm>
            <a:off x="0" y="0"/>
            <a:ext cx="9162000" cy="300960"/>
          </a:xfrm>
          <a:prstGeom prst="rect">
            <a:avLst/>
          </a:prstGeom>
          <a:ln w="0">
            <a:noFill/>
          </a:ln>
        </p:spPr>
      </p:pic>
      <p:pic>
        <p:nvPicPr>
          <p:cNvPr id="47" name="Immagine 5" descr=""/>
          <p:cNvPicPr/>
          <p:nvPr/>
        </p:nvPicPr>
        <p:blipFill>
          <a:blip r:embed="rId2"/>
          <a:stretch/>
        </p:blipFill>
        <p:spPr>
          <a:xfrm>
            <a:off x="7898040" y="360000"/>
            <a:ext cx="1245240" cy="1093320"/>
          </a:xfrm>
          <a:prstGeom prst="rect">
            <a:avLst/>
          </a:prstGeom>
          <a:ln w="0">
            <a:noFill/>
          </a:ln>
        </p:spPr>
      </p:pic>
      <p:sp>
        <p:nvSpPr>
          <p:cNvPr id="48" name="CasellaDiTesto 8"/>
          <p:cNvSpPr/>
          <p:nvPr/>
        </p:nvSpPr>
        <p:spPr>
          <a:xfrm>
            <a:off x="262440" y="6204600"/>
            <a:ext cx="192960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i="1" lang="it-IT" sz="1000" spc="-1" strike="noStrike">
                <a:solidFill>
                  <a:srgbClr val="002060"/>
                </a:solidFill>
                <a:latin typeface="Titillium Web"/>
                <a:ea typeface="DejaVu Sans"/>
              </a:rPr>
              <a:t>#forumpa2023</a:t>
            </a:r>
            <a:endParaRPr b="0" lang="it-IT" sz="1000" spc="-1" strike="noStrike">
              <a:latin typeface="Arial"/>
            </a:endParaRPr>
          </a:p>
        </p:txBody>
      </p:sp>
      <p:pic>
        <p:nvPicPr>
          <p:cNvPr id="49" name="Picture 2" descr="FPA - Innovazione nella Pubblica Amministrazione e Forum PA"/>
          <p:cNvPicPr/>
          <p:nvPr/>
        </p:nvPicPr>
        <p:blipFill>
          <a:blip r:embed="rId3"/>
          <a:stretch/>
        </p:blipFill>
        <p:spPr>
          <a:xfrm>
            <a:off x="4001760" y="5702400"/>
            <a:ext cx="1110240" cy="1110240"/>
          </a:xfrm>
          <a:prstGeom prst="rect">
            <a:avLst/>
          </a:prstGeom>
          <a:ln w="0">
            <a:noFill/>
          </a:ln>
        </p:spPr>
      </p:pic>
      <p:pic>
        <p:nvPicPr>
          <p:cNvPr id="50" name="Picture 4" descr="ASviS - CAI"/>
          <p:cNvPicPr/>
          <p:nvPr/>
        </p:nvPicPr>
        <p:blipFill>
          <a:blip r:embed="rId4"/>
          <a:stretch/>
        </p:blipFill>
        <p:spPr>
          <a:xfrm>
            <a:off x="7111080" y="5768280"/>
            <a:ext cx="1818720" cy="978480"/>
          </a:xfrm>
          <a:prstGeom prst="rect">
            <a:avLst/>
          </a:prstGeom>
          <a:ln w="0">
            <a:noFill/>
          </a:ln>
        </p:spPr>
      </p:pic>
      <p:sp>
        <p:nvSpPr>
          <p:cNvPr id="51" name="CasellaDiTesto 1"/>
          <p:cNvSpPr/>
          <p:nvPr/>
        </p:nvSpPr>
        <p:spPr>
          <a:xfrm>
            <a:off x="215280" y="552960"/>
            <a:ext cx="8731800" cy="69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it-IT" sz="1600" spc="-1" strike="noStrike">
                <a:solidFill>
                  <a:srgbClr val="2f5496"/>
                </a:solidFill>
                <a:latin typeface="Titillium Web"/>
                <a:ea typeface="DejaVu Sans"/>
              </a:rPr>
              <a:t>FORUM PA 2023</a:t>
            </a:r>
            <a:br/>
            <a:r>
              <a:rPr b="0" lang="it-IT" sz="1200" spc="-1" strike="noStrike">
                <a:solidFill>
                  <a:srgbClr val="2f5496"/>
                </a:solidFill>
                <a:latin typeface="Titillium Web"/>
                <a:ea typeface="DejaVu Sans"/>
              </a:rPr>
              <a:t>«PA SOSTENIBILE 2023»</a:t>
            </a:r>
            <a:endParaRPr b="0" lang="it-IT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rgbClr val="2f5496"/>
                </a:solidFill>
                <a:latin typeface="Titillium Web"/>
                <a:ea typeface="DejaVu Sans"/>
              </a:rPr>
              <a:t>Inclusione, empowerment e persone</a:t>
            </a:r>
            <a:endParaRPr b="0" lang="it-IT" sz="1200" spc="-1" strike="noStrike">
              <a:latin typeface="Arial"/>
            </a:endParaRPr>
          </a:p>
        </p:txBody>
      </p:sp>
      <p:sp>
        <p:nvSpPr>
          <p:cNvPr id="52" name="Connettore diritto 2"/>
          <p:cNvSpPr/>
          <p:nvPr/>
        </p:nvSpPr>
        <p:spPr>
          <a:xfrm>
            <a:off x="214920" y="1384560"/>
            <a:ext cx="7108920" cy="36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3" name="Google Shape;105;p18"/>
          <p:cNvSpPr/>
          <p:nvPr/>
        </p:nvSpPr>
        <p:spPr>
          <a:xfrm>
            <a:off x="578880" y="2112480"/>
            <a:ext cx="7985520" cy="279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it" sz="20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SOGGETTO PROPONENTE: Agenzia Provinciale per la Protezione dell’Ambiente – APPA. Provincia autonoma di Trento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it" sz="20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TITOLO DELLA SOLUZIONE: Think Thank per la sostenibilità –</a:t>
            </a:r>
            <a:r>
              <a:rPr b="0" lang="it" sz="20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 Educare al futuro per affrontare la complessità delle sfide ambientali in modo sostenibile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it" sz="20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CATEGORIA: Istruzione Formazione e Lavoro 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it" sz="20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AMBITO: Capitale umano, educazione, lavoro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br/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bf0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asella di testo 2"/>
          <p:cNvSpPr/>
          <p:nvPr/>
        </p:nvSpPr>
        <p:spPr>
          <a:xfrm>
            <a:off x="5850720" y="6180120"/>
            <a:ext cx="1666080" cy="294480"/>
          </a:xfrm>
          <a:prstGeom prst="rect">
            <a:avLst/>
          </a:prstGeom>
          <a:noFill/>
          <a:ln w="635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 algn="just">
              <a:lnSpc>
                <a:spcPct val="100000"/>
              </a:lnSpc>
              <a:spcAft>
                <a:spcPts val="799"/>
              </a:spcAft>
              <a:buNone/>
            </a:pPr>
            <a:r>
              <a:rPr b="0" lang="it-IT" sz="1000" spc="-1" strike="noStrike">
                <a:solidFill>
                  <a:srgbClr val="002060"/>
                </a:solidFill>
                <a:latin typeface="Titillium Web"/>
                <a:ea typeface="Calibri"/>
              </a:rPr>
              <a:t>In collaborazione con</a:t>
            </a:r>
            <a:endParaRPr b="0" lang="it-IT" sz="1000" spc="-1" strike="noStrike">
              <a:latin typeface="Arial"/>
            </a:endParaRPr>
          </a:p>
        </p:txBody>
      </p:sp>
      <p:pic>
        <p:nvPicPr>
          <p:cNvPr id="55" name="Immagine 4" descr=""/>
          <p:cNvPicPr/>
          <p:nvPr/>
        </p:nvPicPr>
        <p:blipFill>
          <a:blip r:embed="rId1"/>
          <a:stretch/>
        </p:blipFill>
        <p:spPr>
          <a:xfrm>
            <a:off x="0" y="0"/>
            <a:ext cx="9162000" cy="300960"/>
          </a:xfrm>
          <a:prstGeom prst="rect">
            <a:avLst/>
          </a:prstGeom>
          <a:ln w="0">
            <a:noFill/>
          </a:ln>
        </p:spPr>
      </p:pic>
      <p:pic>
        <p:nvPicPr>
          <p:cNvPr id="56" name="Immagine 5" descr=""/>
          <p:cNvPicPr/>
          <p:nvPr/>
        </p:nvPicPr>
        <p:blipFill>
          <a:blip r:embed="rId2"/>
          <a:stretch/>
        </p:blipFill>
        <p:spPr>
          <a:xfrm>
            <a:off x="7898040" y="360000"/>
            <a:ext cx="1245240" cy="1093320"/>
          </a:xfrm>
          <a:prstGeom prst="rect">
            <a:avLst/>
          </a:prstGeom>
          <a:ln w="0">
            <a:noFill/>
          </a:ln>
        </p:spPr>
      </p:pic>
      <p:sp>
        <p:nvSpPr>
          <p:cNvPr id="57" name="CasellaDiTesto 8"/>
          <p:cNvSpPr/>
          <p:nvPr/>
        </p:nvSpPr>
        <p:spPr>
          <a:xfrm>
            <a:off x="262440" y="6204600"/>
            <a:ext cx="192960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i="1" lang="it-IT" sz="1000" spc="-1" strike="noStrike">
                <a:solidFill>
                  <a:srgbClr val="002060"/>
                </a:solidFill>
                <a:latin typeface="Titillium Web"/>
                <a:ea typeface="DejaVu Sans"/>
              </a:rPr>
              <a:t>#forumpa2023</a:t>
            </a:r>
            <a:endParaRPr b="0" lang="it-IT" sz="1000" spc="-1" strike="noStrike">
              <a:latin typeface="Arial"/>
            </a:endParaRPr>
          </a:p>
        </p:txBody>
      </p:sp>
      <p:pic>
        <p:nvPicPr>
          <p:cNvPr id="58" name="Picture 2" descr="FPA - Innovazione nella Pubblica Amministrazione e Forum PA"/>
          <p:cNvPicPr/>
          <p:nvPr/>
        </p:nvPicPr>
        <p:blipFill>
          <a:blip r:embed="rId3"/>
          <a:stretch/>
        </p:blipFill>
        <p:spPr>
          <a:xfrm>
            <a:off x="4001760" y="5702400"/>
            <a:ext cx="1110240" cy="1110240"/>
          </a:xfrm>
          <a:prstGeom prst="rect">
            <a:avLst/>
          </a:prstGeom>
          <a:ln w="0">
            <a:noFill/>
          </a:ln>
        </p:spPr>
      </p:pic>
      <p:pic>
        <p:nvPicPr>
          <p:cNvPr id="59" name="Picture 4" descr="ASviS - CAI"/>
          <p:cNvPicPr/>
          <p:nvPr/>
        </p:nvPicPr>
        <p:blipFill>
          <a:blip r:embed="rId4"/>
          <a:stretch/>
        </p:blipFill>
        <p:spPr>
          <a:xfrm>
            <a:off x="7111080" y="5768280"/>
            <a:ext cx="1818720" cy="978480"/>
          </a:xfrm>
          <a:prstGeom prst="rect">
            <a:avLst/>
          </a:prstGeom>
          <a:ln w="0">
            <a:noFill/>
          </a:ln>
        </p:spPr>
      </p:pic>
      <p:sp>
        <p:nvSpPr>
          <p:cNvPr id="60" name="CasellaDiTesto 1"/>
          <p:cNvSpPr/>
          <p:nvPr/>
        </p:nvSpPr>
        <p:spPr>
          <a:xfrm>
            <a:off x="215280" y="552960"/>
            <a:ext cx="8731800" cy="69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it-IT" sz="1600" spc="-1" strike="noStrike">
                <a:solidFill>
                  <a:srgbClr val="2f5496"/>
                </a:solidFill>
                <a:latin typeface="Titillium Web"/>
                <a:ea typeface="DejaVu Sans"/>
              </a:rPr>
              <a:t>FORUM PA 2023</a:t>
            </a:r>
            <a:br/>
            <a:r>
              <a:rPr b="0" lang="it-IT" sz="1200" spc="-1" strike="noStrike">
                <a:solidFill>
                  <a:srgbClr val="2f5496"/>
                </a:solidFill>
                <a:latin typeface="Titillium Web"/>
                <a:ea typeface="DejaVu Sans"/>
              </a:rPr>
              <a:t>«PA SOSTENIBILE 2023»</a:t>
            </a:r>
            <a:endParaRPr b="0" lang="it-IT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rgbClr val="2f5496"/>
                </a:solidFill>
                <a:latin typeface="Titillium Web"/>
                <a:ea typeface="DejaVu Sans"/>
              </a:rPr>
              <a:t>Inclusione, empowerment e persone</a:t>
            </a:r>
            <a:endParaRPr b="0" lang="it-IT" sz="1200" spc="-1" strike="noStrike">
              <a:latin typeface="Arial"/>
            </a:endParaRPr>
          </a:p>
        </p:txBody>
      </p:sp>
      <p:sp>
        <p:nvSpPr>
          <p:cNvPr id="61" name="Connettore diritto 2"/>
          <p:cNvSpPr/>
          <p:nvPr/>
        </p:nvSpPr>
        <p:spPr>
          <a:xfrm>
            <a:off x="214920" y="1384560"/>
            <a:ext cx="7108920" cy="36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2" name="Google Shape;105;p18"/>
          <p:cNvSpPr/>
          <p:nvPr/>
        </p:nvSpPr>
        <p:spPr>
          <a:xfrm>
            <a:off x="360000" y="1384560"/>
            <a:ext cx="7985520" cy="279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algn="just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it-IT" sz="20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GRUPPO DI LAVORO</a:t>
            </a:r>
            <a:endParaRPr b="0" lang="it-IT" sz="2000" spc="-1" strike="noStrike">
              <a:latin typeface="Arial"/>
            </a:endParaRPr>
          </a:p>
          <a:p>
            <a:pPr algn="just"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  <a:p>
            <a:pPr algn="just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it-IT" sz="1600" spc="-1" strike="noStrike" u="sng">
                <a:solidFill>
                  <a:srgbClr val="002060"/>
                </a:solidFill>
                <a:uFillTx/>
                <a:latin typeface="Titillium Web"/>
                <a:ea typeface="Titillium Web"/>
              </a:rPr>
              <a:t>Monica Tamanini</a:t>
            </a:r>
            <a:r>
              <a:rPr b="0" lang="it-IT" sz="16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 – Funzionaria esperta biologa. Da anni si occupa di programmare e gestire attività di educazione e formazione ambientale per cittadini, docenti e scuole.</a:t>
            </a:r>
            <a:endParaRPr b="0" lang="it-IT" sz="1600" spc="-1" strike="noStrike">
              <a:latin typeface="Arial"/>
            </a:endParaRPr>
          </a:p>
          <a:p>
            <a:pPr algn="just"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1600" spc="-1" strike="noStrike">
              <a:latin typeface="Arial"/>
            </a:endParaRPr>
          </a:p>
          <a:p>
            <a:pPr algn="just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it-IT" sz="1600" spc="-1" strike="noStrike" u="sng">
                <a:solidFill>
                  <a:srgbClr val="002060"/>
                </a:solidFill>
                <a:uFillTx/>
                <a:latin typeface="Titillium Web"/>
                <a:ea typeface="Titillium Web"/>
              </a:rPr>
              <a:t>Elisa Pieratti </a:t>
            </a:r>
            <a:r>
              <a:rPr b="0" lang="it-IT" sz="16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– Ingegnere ambientale. Dal 2019 si occupa di Agenda 2030 e sostenibilità ambientale. Ha seguito il percorso di costruzione della Strategia provinciale di sviluppo sostenibile  e i percorsi partecipativi ad essa connessi.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1600" spc="-1" strike="noStrike">
              <a:latin typeface="Arial"/>
            </a:endParaRPr>
          </a:p>
          <a:p>
            <a:pPr algn="just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it-IT" sz="1600" spc="-1" strike="noStrike" u="sng">
                <a:solidFill>
                  <a:srgbClr val="002060"/>
                </a:solidFill>
                <a:uFillTx/>
                <a:latin typeface="Titillium Web"/>
                <a:ea typeface="Titillium Web"/>
              </a:rPr>
              <a:t>Rocco Scolozzi</a:t>
            </a:r>
            <a:r>
              <a:rPr b="0" lang="it-IT" sz="16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 – Docente di Pensiero Sistemico e Metodi (Futures Studies) al Master di 2° livello in Previsione Sociale dell’Università di Trento. Esperto di metodologie partecipative ed educazione ambientale.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16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br/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it-IT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bf0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Casella di testo 2"/>
          <p:cNvSpPr/>
          <p:nvPr/>
        </p:nvSpPr>
        <p:spPr>
          <a:xfrm>
            <a:off x="5850720" y="6180120"/>
            <a:ext cx="1666080" cy="294480"/>
          </a:xfrm>
          <a:prstGeom prst="rect">
            <a:avLst/>
          </a:prstGeom>
          <a:noFill/>
          <a:ln w="635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 algn="just">
              <a:lnSpc>
                <a:spcPct val="100000"/>
              </a:lnSpc>
              <a:spcAft>
                <a:spcPts val="799"/>
              </a:spcAft>
              <a:buNone/>
            </a:pPr>
            <a:r>
              <a:rPr b="0" lang="it-IT" sz="1000" spc="-1" strike="noStrike">
                <a:solidFill>
                  <a:srgbClr val="002060"/>
                </a:solidFill>
                <a:latin typeface="Titillium Web"/>
                <a:ea typeface="Calibri"/>
              </a:rPr>
              <a:t>In collaborazione con</a:t>
            </a:r>
            <a:endParaRPr b="0" lang="it-IT" sz="1000" spc="-1" strike="noStrike">
              <a:latin typeface="Arial"/>
            </a:endParaRPr>
          </a:p>
        </p:txBody>
      </p:sp>
      <p:pic>
        <p:nvPicPr>
          <p:cNvPr id="64" name="Immagine 4" descr=""/>
          <p:cNvPicPr/>
          <p:nvPr/>
        </p:nvPicPr>
        <p:blipFill>
          <a:blip r:embed="rId1"/>
          <a:stretch/>
        </p:blipFill>
        <p:spPr>
          <a:xfrm>
            <a:off x="0" y="0"/>
            <a:ext cx="9162000" cy="300960"/>
          </a:xfrm>
          <a:prstGeom prst="rect">
            <a:avLst/>
          </a:prstGeom>
          <a:ln w="0">
            <a:noFill/>
          </a:ln>
        </p:spPr>
      </p:pic>
      <p:pic>
        <p:nvPicPr>
          <p:cNvPr id="65" name="Immagine 5" descr=""/>
          <p:cNvPicPr/>
          <p:nvPr/>
        </p:nvPicPr>
        <p:blipFill>
          <a:blip r:embed="rId2"/>
          <a:stretch/>
        </p:blipFill>
        <p:spPr>
          <a:xfrm>
            <a:off x="7898040" y="360000"/>
            <a:ext cx="1245240" cy="1093320"/>
          </a:xfrm>
          <a:prstGeom prst="rect">
            <a:avLst/>
          </a:prstGeom>
          <a:ln w="0">
            <a:noFill/>
          </a:ln>
        </p:spPr>
      </p:pic>
      <p:sp>
        <p:nvSpPr>
          <p:cNvPr id="66" name="CasellaDiTesto 8"/>
          <p:cNvSpPr/>
          <p:nvPr/>
        </p:nvSpPr>
        <p:spPr>
          <a:xfrm>
            <a:off x="262440" y="6204600"/>
            <a:ext cx="192960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i="1" lang="it-IT" sz="1000" spc="-1" strike="noStrike">
                <a:solidFill>
                  <a:srgbClr val="002060"/>
                </a:solidFill>
                <a:latin typeface="Titillium Web"/>
                <a:ea typeface="DejaVu Sans"/>
              </a:rPr>
              <a:t>#forumpa2023</a:t>
            </a:r>
            <a:endParaRPr b="0" lang="it-IT" sz="1000" spc="-1" strike="noStrike">
              <a:latin typeface="Arial"/>
            </a:endParaRPr>
          </a:p>
        </p:txBody>
      </p:sp>
      <p:pic>
        <p:nvPicPr>
          <p:cNvPr id="67" name="Picture 2" descr="FPA - Innovazione nella Pubblica Amministrazione e Forum PA"/>
          <p:cNvPicPr/>
          <p:nvPr/>
        </p:nvPicPr>
        <p:blipFill>
          <a:blip r:embed="rId3"/>
          <a:stretch/>
        </p:blipFill>
        <p:spPr>
          <a:xfrm>
            <a:off x="4001760" y="5702400"/>
            <a:ext cx="1110240" cy="1110240"/>
          </a:xfrm>
          <a:prstGeom prst="rect">
            <a:avLst/>
          </a:prstGeom>
          <a:ln w="0">
            <a:noFill/>
          </a:ln>
        </p:spPr>
      </p:pic>
      <p:pic>
        <p:nvPicPr>
          <p:cNvPr id="68" name="Picture 4" descr="ASviS - CAI"/>
          <p:cNvPicPr/>
          <p:nvPr/>
        </p:nvPicPr>
        <p:blipFill>
          <a:blip r:embed="rId4"/>
          <a:stretch/>
        </p:blipFill>
        <p:spPr>
          <a:xfrm>
            <a:off x="7111080" y="5768280"/>
            <a:ext cx="1818720" cy="978480"/>
          </a:xfrm>
          <a:prstGeom prst="rect">
            <a:avLst/>
          </a:prstGeom>
          <a:ln w="0">
            <a:noFill/>
          </a:ln>
        </p:spPr>
      </p:pic>
      <p:sp>
        <p:nvSpPr>
          <p:cNvPr id="69" name="CasellaDiTesto 1"/>
          <p:cNvSpPr/>
          <p:nvPr/>
        </p:nvSpPr>
        <p:spPr>
          <a:xfrm>
            <a:off x="215280" y="552960"/>
            <a:ext cx="8731800" cy="69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it-IT" sz="1600" spc="-1" strike="noStrike">
                <a:solidFill>
                  <a:srgbClr val="2f5496"/>
                </a:solidFill>
                <a:latin typeface="Titillium Web"/>
                <a:ea typeface="DejaVu Sans"/>
              </a:rPr>
              <a:t>FORUM PA 2023</a:t>
            </a:r>
            <a:br/>
            <a:r>
              <a:rPr b="0" lang="it-IT" sz="1200" spc="-1" strike="noStrike">
                <a:solidFill>
                  <a:srgbClr val="2f5496"/>
                </a:solidFill>
                <a:latin typeface="Titillium Web"/>
                <a:ea typeface="DejaVu Sans"/>
              </a:rPr>
              <a:t>«PA SOSTENIBILE 2023»</a:t>
            </a:r>
            <a:endParaRPr b="0" lang="it-IT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rgbClr val="2f5496"/>
                </a:solidFill>
                <a:latin typeface="Titillium Web"/>
                <a:ea typeface="DejaVu Sans"/>
              </a:rPr>
              <a:t>Inclusione, empowerment e persone</a:t>
            </a:r>
            <a:endParaRPr b="0" lang="it-IT" sz="1200" spc="-1" strike="noStrike">
              <a:latin typeface="Arial"/>
            </a:endParaRPr>
          </a:p>
        </p:txBody>
      </p:sp>
      <p:sp>
        <p:nvSpPr>
          <p:cNvPr id="70" name="Connettore diritto 2"/>
          <p:cNvSpPr/>
          <p:nvPr/>
        </p:nvSpPr>
        <p:spPr>
          <a:xfrm>
            <a:off x="214920" y="1384560"/>
            <a:ext cx="7108920" cy="36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1" name="Google Shape;105;p18"/>
          <p:cNvSpPr/>
          <p:nvPr/>
        </p:nvSpPr>
        <p:spPr>
          <a:xfrm>
            <a:off x="540000" y="1519920"/>
            <a:ext cx="8099640" cy="171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it-IT" sz="20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PRESENTAZIONE DELLA SOLUZIONE 1/2</a:t>
            </a:r>
            <a:endParaRPr b="0" lang="it-IT" sz="2000" spc="-1" strike="noStrike">
              <a:latin typeface="Arial"/>
            </a:endParaRPr>
          </a:p>
          <a:p>
            <a:pPr algn="just"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600" spc="-1" strike="noStrike">
                <a:solidFill>
                  <a:srgbClr val="002060"/>
                </a:solidFill>
                <a:latin typeface="Arial"/>
                <a:ea typeface="Titillium Web"/>
              </a:rPr>
              <a:t>I </a:t>
            </a:r>
            <a:r>
              <a:rPr b="1" i="1" lang="it-IT" sz="1600" spc="-1" strike="noStrike">
                <a:solidFill>
                  <a:srgbClr val="002060"/>
                </a:solidFill>
                <a:latin typeface="Arial"/>
                <a:ea typeface="Titillium Web"/>
              </a:rPr>
              <a:t>think tank </a:t>
            </a:r>
            <a:r>
              <a:rPr b="0" lang="it-IT" sz="1600" spc="-1" strike="noStrike">
                <a:solidFill>
                  <a:srgbClr val="002060"/>
                </a:solidFill>
                <a:latin typeface="Arial"/>
                <a:ea typeface="Titillium Web"/>
              </a:rPr>
              <a:t>(letteralmente “serbatoio di pensiero”) sono  </a:t>
            </a:r>
            <a:r>
              <a:rPr b="1" lang="it-IT" sz="1600" spc="-1" strike="noStrike">
                <a:solidFill>
                  <a:srgbClr val="002060"/>
                </a:solidFill>
                <a:latin typeface="Arial"/>
                <a:ea typeface="Titillium Web"/>
              </a:rPr>
              <a:t>laboratori interattivi che applicano strumenti e competenze di Pensiero Sistemico</a:t>
            </a:r>
            <a:r>
              <a:rPr b="0" lang="it-IT" sz="1600" spc="-1" strike="noStrike">
                <a:solidFill>
                  <a:srgbClr val="002060"/>
                </a:solidFill>
                <a:latin typeface="Arial"/>
                <a:ea typeface="Titillium Web"/>
              </a:rPr>
              <a:t> a temi rilevanti per la sostenibilità a livello locale.</a:t>
            </a:r>
            <a:endParaRPr b="0" lang="it-IT" sz="16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endParaRPr b="0" lang="it-IT" sz="16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600" spc="-1" strike="noStrike">
                <a:solidFill>
                  <a:srgbClr val="002060"/>
                </a:solidFill>
                <a:latin typeface="Arial"/>
                <a:ea typeface="Titillium Web"/>
              </a:rPr>
              <a:t> </a:t>
            </a:r>
            <a:endParaRPr b="0" lang="it-IT" sz="1600" spc="-1" strike="noStrike">
              <a:latin typeface="Arial"/>
            </a:endParaRPr>
          </a:p>
        </p:txBody>
      </p:sp>
      <p:sp>
        <p:nvSpPr>
          <p:cNvPr id="72" name=""/>
          <p:cNvSpPr/>
          <p:nvPr/>
        </p:nvSpPr>
        <p:spPr>
          <a:xfrm>
            <a:off x="540000" y="3240000"/>
            <a:ext cx="5039640" cy="21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100000"/>
              </a:lnSpc>
              <a:buNone/>
            </a:pPr>
            <a:r>
              <a:rPr b="0" lang="it-IT" sz="1600" spc="-1" strike="noStrike">
                <a:solidFill>
                  <a:srgbClr val="002060"/>
                </a:solidFill>
                <a:latin typeface="Arial"/>
                <a:ea typeface="Titillium Web"/>
              </a:rPr>
              <a:t>Il pensiero sistemico (</a:t>
            </a:r>
            <a:r>
              <a:rPr b="0" i="1" lang="it-IT" sz="1600" spc="-1" strike="noStrike">
                <a:solidFill>
                  <a:srgbClr val="002060"/>
                </a:solidFill>
                <a:latin typeface="Arial"/>
                <a:ea typeface="Titillium Web"/>
              </a:rPr>
              <a:t>modello Iceberg</a:t>
            </a:r>
            <a:r>
              <a:rPr b="0" lang="it-IT" sz="1600" spc="-1" strike="noStrike">
                <a:solidFill>
                  <a:srgbClr val="002060"/>
                </a:solidFill>
                <a:latin typeface="Arial"/>
                <a:ea typeface="Titillium Web"/>
              </a:rPr>
              <a:t>) parte dal presupposto che ogni parte del sistema funzioni in modo diverso se considerata separatamente dal sistema stesso.Pensare in modo sistemico </a:t>
            </a:r>
            <a:r>
              <a:rPr b="1" lang="it-IT" sz="1600" spc="-1" strike="noStrike">
                <a:solidFill>
                  <a:srgbClr val="002060"/>
                </a:solidFill>
                <a:latin typeface="Arial"/>
                <a:ea typeface="Titillium Web"/>
              </a:rPr>
              <a:t>insegna a pensare oltre i singoli event</a:t>
            </a:r>
            <a:r>
              <a:rPr b="0" lang="it-IT" sz="1600" spc="-1" strike="noStrike">
                <a:solidFill>
                  <a:srgbClr val="002060"/>
                </a:solidFill>
                <a:latin typeface="Arial"/>
                <a:ea typeface="Titillium Web"/>
              </a:rPr>
              <a:t>i, a considerare gli elementi più profondi di un sistema per capire meglio la realtà, individuare soluzione e creare un cambiamento più efficace.</a:t>
            </a:r>
            <a:endParaRPr b="0" lang="it-IT" sz="1600" spc="-1" strike="noStrike">
              <a:latin typeface="Arial"/>
            </a:endParaRPr>
          </a:p>
        </p:txBody>
      </p:sp>
      <p:pic>
        <p:nvPicPr>
          <p:cNvPr id="73" name="" descr=""/>
          <p:cNvPicPr/>
          <p:nvPr/>
        </p:nvPicPr>
        <p:blipFill>
          <a:blip r:embed="rId5"/>
          <a:stretch/>
        </p:blipFill>
        <p:spPr>
          <a:xfrm>
            <a:off x="6131160" y="2700000"/>
            <a:ext cx="2328480" cy="2993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bf0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Casella di testo 2"/>
          <p:cNvSpPr/>
          <p:nvPr/>
        </p:nvSpPr>
        <p:spPr>
          <a:xfrm>
            <a:off x="5850720" y="6180120"/>
            <a:ext cx="1666080" cy="294480"/>
          </a:xfrm>
          <a:prstGeom prst="rect">
            <a:avLst/>
          </a:prstGeom>
          <a:noFill/>
          <a:ln w="635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 algn="just">
              <a:lnSpc>
                <a:spcPct val="100000"/>
              </a:lnSpc>
              <a:spcAft>
                <a:spcPts val="799"/>
              </a:spcAft>
              <a:buNone/>
            </a:pPr>
            <a:r>
              <a:rPr b="0" lang="it-IT" sz="1000" spc="-1" strike="noStrike">
                <a:solidFill>
                  <a:srgbClr val="002060"/>
                </a:solidFill>
                <a:latin typeface="Titillium Web"/>
                <a:ea typeface="Calibri"/>
              </a:rPr>
              <a:t>In collaborazione con</a:t>
            </a:r>
            <a:endParaRPr b="0" lang="it-IT" sz="1000" spc="-1" strike="noStrike">
              <a:latin typeface="Arial"/>
            </a:endParaRPr>
          </a:p>
        </p:txBody>
      </p:sp>
      <p:pic>
        <p:nvPicPr>
          <p:cNvPr id="75" name="Immagine 4" descr=""/>
          <p:cNvPicPr/>
          <p:nvPr/>
        </p:nvPicPr>
        <p:blipFill>
          <a:blip r:embed="rId1"/>
          <a:stretch/>
        </p:blipFill>
        <p:spPr>
          <a:xfrm>
            <a:off x="0" y="0"/>
            <a:ext cx="9162000" cy="300960"/>
          </a:xfrm>
          <a:prstGeom prst="rect">
            <a:avLst/>
          </a:prstGeom>
          <a:ln w="0">
            <a:noFill/>
          </a:ln>
        </p:spPr>
      </p:pic>
      <p:pic>
        <p:nvPicPr>
          <p:cNvPr id="76" name="Immagine 5" descr=""/>
          <p:cNvPicPr/>
          <p:nvPr/>
        </p:nvPicPr>
        <p:blipFill>
          <a:blip r:embed="rId2"/>
          <a:stretch/>
        </p:blipFill>
        <p:spPr>
          <a:xfrm>
            <a:off x="7898040" y="360000"/>
            <a:ext cx="1245240" cy="1093320"/>
          </a:xfrm>
          <a:prstGeom prst="rect">
            <a:avLst/>
          </a:prstGeom>
          <a:ln w="0">
            <a:noFill/>
          </a:ln>
        </p:spPr>
      </p:pic>
      <p:sp>
        <p:nvSpPr>
          <p:cNvPr id="77" name="CasellaDiTesto 8"/>
          <p:cNvSpPr/>
          <p:nvPr/>
        </p:nvSpPr>
        <p:spPr>
          <a:xfrm>
            <a:off x="262440" y="6204600"/>
            <a:ext cx="192960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i="1" lang="it-IT" sz="1000" spc="-1" strike="noStrike">
                <a:solidFill>
                  <a:srgbClr val="002060"/>
                </a:solidFill>
                <a:latin typeface="Titillium Web"/>
                <a:ea typeface="DejaVu Sans"/>
              </a:rPr>
              <a:t>#forumpa2023</a:t>
            </a:r>
            <a:endParaRPr b="0" lang="it-IT" sz="1000" spc="-1" strike="noStrike">
              <a:latin typeface="Arial"/>
            </a:endParaRPr>
          </a:p>
        </p:txBody>
      </p:sp>
      <p:pic>
        <p:nvPicPr>
          <p:cNvPr id="78" name="Picture 2" descr="FPA - Innovazione nella Pubblica Amministrazione e Forum PA"/>
          <p:cNvPicPr/>
          <p:nvPr/>
        </p:nvPicPr>
        <p:blipFill>
          <a:blip r:embed="rId3"/>
          <a:stretch/>
        </p:blipFill>
        <p:spPr>
          <a:xfrm>
            <a:off x="4001760" y="5702400"/>
            <a:ext cx="1110240" cy="1110240"/>
          </a:xfrm>
          <a:prstGeom prst="rect">
            <a:avLst/>
          </a:prstGeom>
          <a:ln w="0">
            <a:noFill/>
          </a:ln>
        </p:spPr>
      </p:pic>
      <p:pic>
        <p:nvPicPr>
          <p:cNvPr id="79" name="Picture 4" descr="ASviS - CAI"/>
          <p:cNvPicPr/>
          <p:nvPr/>
        </p:nvPicPr>
        <p:blipFill>
          <a:blip r:embed="rId4"/>
          <a:stretch/>
        </p:blipFill>
        <p:spPr>
          <a:xfrm>
            <a:off x="7111080" y="5768280"/>
            <a:ext cx="1818720" cy="978480"/>
          </a:xfrm>
          <a:prstGeom prst="rect">
            <a:avLst/>
          </a:prstGeom>
          <a:ln w="0">
            <a:noFill/>
          </a:ln>
        </p:spPr>
      </p:pic>
      <p:sp>
        <p:nvSpPr>
          <p:cNvPr id="80" name="CasellaDiTesto 1"/>
          <p:cNvSpPr/>
          <p:nvPr/>
        </p:nvSpPr>
        <p:spPr>
          <a:xfrm>
            <a:off x="215280" y="552960"/>
            <a:ext cx="8731800" cy="69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it-IT" sz="1600" spc="-1" strike="noStrike">
                <a:solidFill>
                  <a:srgbClr val="2f5496"/>
                </a:solidFill>
                <a:latin typeface="Titillium Web"/>
                <a:ea typeface="DejaVu Sans"/>
              </a:rPr>
              <a:t>FORUM PA 2023</a:t>
            </a:r>
            <a:br/>
            <a:r>
              <a:rPr b="0" lang="it-IT" sz="1200" spc="-1" strike="noStrike">
                <a:solidFill>
                  <a:srgbClr val="2f5496"/>
                </a:solidFill>
                <a:latin typeface="Titillium Web"/>
                <a:ea typeface="DejaVu Sans"/>
              </a:rPr>
              <a:t>«PA SOSTENIBILE 2023»</a:t>
            </a:r>
            <a:endParaRPr b="0" lang="it-IT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rgbClr val="2f5496"/>
                </a:solidFill>
                <a:latin typeface="Titillium Web"/>
                <a:ea typeface="DejaVu Sans"/>
              </a:rPr>
              <a:t>Inclusione, empowerment e persone</a:t>
            </a:r>
            <a:endParaRPr b="0" lang="it-IT" sz="1200" spc="-1" strike="noStrike">
              <a:latin typeface="Arial"/>
            </a:endParaRPr>
          </a:p>
        </p:txBody>
      </p:sp>
      <p:sp>
        <p:nvSpPr>
          <p:cNvPr id="81" name="Connettore diritto 2"/>
          <p:cNvSpPr/>
          <p:nvPr/>
        </p:nvSpPr>
        <p:spPr>
          <a:xfrm>
            <a:off x="214920" y="1384560"/>
            <a:ext cx="7108920" cy="36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2" name="Google Shape;105;p18"/>
          <p:cNvSpPr/>
          <p:nvPr/>
        </p:nvSpPr>
        <p:spPr>
          <a:xfrm>
            <a:off x="578880" y="2112480"/>
            <a:ext cx="7985520" cy="279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it-IT" sz="20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PRESENTAZIONE DELLA SOLUZIONE 2/2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  <a:p>
            <a:pPr algn="just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it-IT" sz="16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Il Pensiero Sistemico</a:t>
            </a:r>
            <a:r>
              <a:rPr b="0" lang="it-IT" sz="16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 aiuta a sviluppare un approccio e visione trasversale che consente di creare collegamenti tra ambiti apparentemente non connessi, e </a:t>
            </a:r>
            <a:r>
              <a:rPr b="1" lang="it-IT" sz="16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facilita l’individuazione dei circuiti causali e delle possibili leve di cambiamento</a:t>
            </a:r>
            <a:r>
              <a:rPr b="0" lang="it-IT" sz="16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. L’attività proposta può essere applicata a qualunque disciplina. </a:t>
            </a:r>
            <a:endParaRPr b="0" lang="it-IT" sz="1600" spc="-1" strike="noStrike">
              <a:latin typeface="Arial"/>
            </a:endParaRPr>
          </a:p>
          <a:p>
            <a:pPr algn="just"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1600" spc="-1" strike="noStrike">
              <a:latin typeface="Arial"/>
            </a:endParaRPr>
          </a:p>
          <a:p>
            <a:pPr algn="just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it-IT" sz="1600" spc="-1" strike="noStrike" u="sng">
                <a:solidFill>
                  <a:srgbClr val="002060"/>
                </a:solidFill>
                <a:uFillTx/>
                <a:latin typeface="Titillium Web"/>
                <a:ea typeface="Titillium Web"/>
              </a:rPr>
              <a:t>Possibili destinatari :</a:t>
            </a:r>
            <a:endParaRPr b="0" lang="it-IT" sz="1600" spc="-1" strike="noStrike">
              <a:latin typeface="Arial"/>
            </a:endParaRPr>
          </a:p>
          <a:p>
            <a:pPr marL="216000" indent="-216000" algn="just">
              <a:lnSpc>
                <a:spcPct val="9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16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Funzionari / direttori / dirigenti della PA (possibilmente in gruppi eterogenei) per favorire il collegamento tra settori diversi e l’interazione tra i diversi uffici /dipartimenti.</a:t>
            </a:r>
            <a:endParaRPr b="0" lang="it-IT" sz="1600" spc="-1" strike="noStrike">
              <a:latin typeface="Arial"/>
            </a:endParaRPr>
          </a:p>
          <a:p>
            <a:pPr marL="216000" indent="-216000" algn="just">
              <a:lnSpc>
                <a:spcPct val="9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16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Docenti – in particolare delle scuole di secondo grado</a:t>
            </a:r>
            <a:endParaRPr b="0" lang="it-IT" sz="1600" spc="-1" strike="noStrike">
              <a:latin typeface="Arial"/>
            </a:endParaRPr>
          </a:p>
          <a:p>
            <a:pPr marL="216000" indent="-216000" algn="just">
              <a:lnSpc>
                <a:spcPct val="9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16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Educatori e formatori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16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16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16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bf0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asella di testo 2"/>
          <p:cNvSpPr/>
          <p:nvPr/>
        </p:nvSpPr>
        <p:spPr>
          <a:xfrm>
            <a:off x="5850720" y="6180120"/>
            <a:ext cx="1666080" cy="294480"/>
          </a:xfrm>
          <a:prstGeom prst="rect">
            <a:avLst/>
          </a:prstGeom>
          <a:noFill/>
          <a:ln w="635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 algn="just">
              <a:lnSpc>
                <a:spcPct val="100000"/>
              </a:lnSpc>
              <a:spcAft>
                <a:spcPts val="799"/>
              </a:spcAft>
              <a:buNone/>
            </a:pPr>
            <a:r>
              <a:rPr b="0" lang="it-IT" sz="1000" spc="-1" strike="noStrike">
                <a:solidFill>
                  <a:srgbClr val="002060"/>
                </a:solidFill>
                <a:latin typeface="Titillium Web"/>
                <a:ea typeface="Calibri"/>
              </a:rPr>
              <a:t>In collaborazione con</a:t>
            </a:r>
            <a:endParaRPr b="0" lang="it-IT" sz="1000" spc="-1" strike="noStrike">
              <a:latin typeface="Arial"/>
            </a:endParaRPr>
          </a:p>
        </p:txBody>
      </p:sp>
      <p:pic>
        <p:nvPicPr>
          <p:cNvPr id="84" name="Immagine 4" descr=""/>
          <p:cNvPicPr/>
          <p:nvPr/>
        </p:nvPicPr>
        <p:blipFill>
          <a:blip r:embed="rId1"/>
          <a:stretch/>
        </p:blipFill>
        <p:spPr>
          <a:xfrm>
            <a:off x="0" y="0"/>
            <a:ext cx="9162000" cy="300960"/>
          </a:xfrm>
          <a:prstGeom prst="rect">
            <a:avLst/>
          </a:prstGeom>
          <a:ln w="0">
            <a:noFill/>
          </a:ln>
        </p:spPr>
      </p:pic>
      <p:pic>
        <p:nvPicPr>
          <p:cNvPr id="85" name="Immagine 5" descr=""/>
          <p:cNvPicPr/>
          <p:nvPr/>
        </p:nvPicPr>
        <p:blipFill>
          <a:blip r:embed="rId2"/>
          <a:stretch/>
        </p:blipFill>
        <p:spPr>
          <a:xfrm>
            <a:off x="7898040" y="360000"/>
            <a:ext cx="1245240" cy="1093320"/>
          </a:xfrm>
          <a:prstGeom prst="rect">
            <a:avLst/>
          </a:prstGeom>
          <a:ln w="0">
            <a:noFill/>
          </a:ln>
        </p:spPr>
      </p:pic>
      <p:sp>
        <p:nvSpPr>
          <p:cNvPr id="86" name="CasellaDiTesto 8"/>
          <p:cNvSpPr/>
          <p:nvPr/>
        </p:nvSpPr>
        <p:spPr>
          <a:xfrm>
            <a:off x="262440" y="6204600"/>
            <a:ext cx="192960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i="1" lang="it-IT" sz="1000" spc="-1" strike="noStrike">
                <a:solidFill>
                  <a:srgbClr val="002060"/>
                </a:solidFill>
                <a:latin typeface="Titillium Web"/>
                <a:ea typeface="DejaVu Sans"/>
              </a:rPr>
              <a:t>#forumpa2023</a:t>
            </a:r>
            <a:endParaRPr b="0" lang="it-IT" sz="1000" spc="-1" strike="noStrike">
              <a:latin typeface="Arial"/>
            </a:endParaRPr>
          </a:p>
        </p:txBody>
      </p:sp>
      <p:pic>
        <p:nvPicPr>
          <p:cNvPr id="87" name="Picture 2" descr="FPA - Innovazione nella Pubblica Amministrazione e Forum PA"/>
          <p:cNvPicPr/>
          <p:nvPr/>
        </p:nvPicPr>
        <p:blipFill>
          <a:blip r:embed="rId3"/>
          <a:stretch/>
        </p:blipFill>
        <p:spPr>
          <a:xfrm>
            <a:off x="4001760" y="5702400"/>
            <a:ext cx="1110240" cy="1110240"/>
          </a:xfrm>
          <a:prstGeom prst="rect">
            <a:avLst/>
          </a:prstGeom>
          <a:ln w="0">
            <a:noFill/>
          </a:ln>
        </p:spPr>
      </p:pic>
      <p:pic>
        <p:nvPicPr>
          <p:cNvPr id="88" name="Picture 4" descr="ASviS - CAI"/>
          <p:cNvPicPr/>
          <p:nvPr/>
        </p:nvPicPr>
        <p:blipFill>
          <a:blip r:embed="rId4"/>
          <a:stretch/>
        </p:blipFill>
        <p:spPr>
          <a:xfrm>
            <a:off x="7111080" y="5768280"/>
            <a:ext cx="1818720" cy="978480"/>
          </a:xfrm>
          <a:prstGeom prst="rect">
            <a:avLst/>
          </a:prstGeom>
          <a:ln w="0">
            <a:noFill/>
          </a:ln>
        </p:spPr>
      </p:pic>
      <p:sp>
        <p:nvSpPr>
          <p:cNvPr id="89" name="CasellaDiTesto 1"/>
          <p:cNvSpPr/>
          <p:nvPr/>
        </p:nvSpPr>
        <p:spPr>
          <a:xfrm>
            <a:off x="215280" y="552960"/>
            <a:ext cx="8731800" cy="69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it-IT" sz="1600" spc="-1" strike="noStrike">
                <a:solidFill>
                  <a:srgbClr val="2f5496"/>
                </a:solidFill>
                <a:latin typeface="Titillium Web"/>
                <a:ea typeface="DejaVu Sans"/>
              </a:rPr>
              <a:t>FORUM PA 2023</a:t>
            </a:r>
            <a:br/>
            <a:r>
              <a:rPr b="0" lang="it-IT" sz="1200" spc="-1" strike="noStrike">
                <a:solidFill>
                  <a:srgbClr val="2f5496"/>
                </a:solidFill>
                <a:latin typeface="Titillium Web"/>
                <a:ea typeface="DejaVu Sans"/>
              </a:rPr>
              <a:t>«PA SOSTENIBILE 2023»</a:t>
            </a:r>
            <a:endParaRPr b="0" lang="it-IT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rgbClr val="2f5496"/>
                </a:solidFill>
                <a:latin typeface="Titillium Web"/>
                <a:ea typeface="DejaVu Sans"/>
              </a:rPr>
              <a:t>Inclusione, empowerment e persone</a:t>
            </a:r>
            <a:endParaRPr b="0" lang="it-IT" sz="1200" spc="-1" strike="noStrike">
              <a:latin typeface="Arial"/>
            </a:endParaRPr>
          </a:p>
        </p:txBody>
      </p:sp>
      <p:sp>
        <p:nvSpPr>
          <p:cNvPr id="90" name="Connettore diritto 2"/>
          <p:cNvSpPr/>
          <p:nvPr/>
        </p:nvSpPr>
        <p:spPr>
          <a:xfrm>
            <a:off x="214920" y="1384560"/>
            <a:ext cx="7108920" cy="36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1" name="Google Shape;105;p18"/>
          <p:cNvSpPr/>
          <p:nvPr/>
        </p:nvSpPr>
        <p:spPr>
          <a:xfrm>
            <a:off x="578880" y="2112480"/>
            <a:ext cx="8240760" cy="29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it-IT" sz="20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PER ULTERIORI APPROFONDIMENTI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</p:txBody>
      </p:sp>
      <p:pic>
        <p:nvPicPr>
          <p:cNvPr id="92" name="" descr=""/>
          <p:cNvPicPr/>
          <p:nvPr/>
        </p:nvPicPr>
        <p:blipFill>
          <a:blip r:embed="rId5"/>
          <a:srcRect l="32292" t="0" r="0" b="0"/>
          <a:stretch/>
        </p:blipFill>
        <p:spPr>
          <a:xfrm>
            <a:off x="5156640" y="2880000"/>
            <a:ext cx="3773160" cy="3059640"/>
          </a:xfrm>
          <a:prstGeom prst="rect">
            <a:avLst/>
          </a:prstGeom>
          <a:ln w="0">
            <a:noFill/>
          </a:ln>
        </p:spPr>
      </p:pic>
      <p:sp>
        <p:nvSpPr>
          <p:cNvPr id="93" name=""/>
          <p:cNvSpPr/>
          <p:nvPr/>
        </p:nvSpPr>
        <p:spPr>
          <a:xfrm>
            <a:off x="180000" y="2880000"/>
            <a:ext cx="4679640" cy="243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100000"/>
              </a:lnSpc>
              <a:buNone/>
            </a:pPr>
            <a:r>
              <a:rPr b="0" lang="it-IT" sz="16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Riconoscere che la realtà è fatta strati come un iceberg di cui vediamo solo gli eventi, ma che le cause sono generalmente poco visibili ci spinge a riflettere e individuare quali sono le cause/motivazioni che supportano quel fenomeno/evento e consentono di individuare soluzione che agiscono in profondità e quindi garantiscono effetti duraturi sul lungo periodo.  </a:t>
            </a:r>
            <a:endParaRPr b="0" lang="it-IT" sz="1600" spc="-1" strike="noStrike">
              <a:latin typeface="Arial"/>
            </a:endParaRPr>
          </a:p>
        </p:txBody>
      </p:sp>
      <p:sp>
        <p:nvSpPr>
          <p:cNvPr id="94" name=""/>
          <p:cNvSpPr/>
          <p:nvPr/>
        </p:nvSpPr>
        <p:spPr>
          <a:xfrm>
            <a:off x="5220000" y="2520000"/>
            <a:ext cx="3709800" cy="359640"/>
          </a:xfrm>
          <a:prstGeom prst="rect">
            <a:avLst/>
          </a:prstGeom>
          <a:solidFill>
            <a:srgbClr val="f09e6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I 10 principi del pensiero sistemico</a:t>
            </a:r>
            <a:endParaRPr b="0" lang="it-IT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bf0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asella di testo 2"/>
          <p:cNvSpPr/>
          <p:nvPr/>
        </p:nvSpPr>
        <p:spPr>
          <a:xfrm>
            <a:off x="5850720" y="6180120"/>
            <a:ext cx="1666080" cy="294480"/>
          </a:xfrm>
          <a:prstGeom prst="rect">
            <a:avLst/>
          </a:prstGeom>
          <a:noFill/>
          <a:ln w="635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 algn="just">
              <a:lnSpc>
                <a:spcPct val="100000"/>
              </a:lnSpc>
              <a:spcAft>
                <a:spcPts val="799"/>
              </a:spcAft>
              <a:buNone/>
            </a:pPr>
            <a:r>
              <a:rPr b="0" lang="it-IT" sz="1000" spc="-1" strike="noStrike">
                <a:solidFill>
                  <a:srgbClr val="002060"/>
                </a:solidFill>
                <a:latin typeface="Titillium Web"/>
                <a:ea typeface="Calibri"/>
              </a:rPr>
              <a:t>In collaborazione con</a:t>
            </a:r>
            <a:endParaRPr b="0" lang="it-IT" sz="1000" spc="-1" strike="noStrike">
              <a:latin typeface="Arial"/>
            </a:endParaRPr>
          </a:p>
        </p:txBody>
      </p:sp>
      <p:pic>
        <p:nvPicPr>
          <p:cNvPr id="96" name="Immagine 4" descr=""/>
          <p:cNvPicPr/>
          <p:nvPr/>
        </p:nvPicPr>
        <p:blipFill>
          <a:blip r:embed="rId1"/>
          <a:stretch/>
        </p:blipFill>
        <p:spPr>
          <a:xfrm>
            <a:off x="0" y="0"/>
            <a:ext cx="9162000" cy="300960"/>
          </a:xfrm>
          <a:prstGeom prst="rect">
            <a:avLst/>
          </a:prstGeom>
          <a:ln w="0">
            <a:noFill/>
          </a:ln>
        </p:spPr>
      </p:pic>
      <p:pic>
        <p:nvPicPr>
          <p:cNvPr id="97" name="Immagine 5" descr=""/>
          <p:cNvPicPr/>
          <p:nvPr/>
        </p:nvPicPr>
        <p:blipFill>
          <a:blip r:embed="rId2"/>
          <a:stretch/>
        </p:blipFill>
        <p:spPr>
          <a:xfrm>
            <a:off x="7898040" y="360000"/>
            <a:ext cx="1245240" cy="1093320"/>
          </a:xfrm>
          <a:prstGeom prst="rect">
            <a:avLst/>
          </a:prstGeom>
          <a:ln w="0">
            <a:noFill/>
          </a:ln>
        </p:spPr>
      </p:pic>
      <p:sp>
        <p:nvSpPr>
          <p:cNvPr id="98" name="CasellaDiTesto 8"/>
          <p:cNvSpPr/>
          <p:nvPr/>
        </p:nvSpPr>
        <p:spPr>
          <a:xfrm>
            <a:off x="262440" y="6204600"/>
            <a:ext cx="192960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i="1" lang="it-IT" sz="1000" spc="-1" strike="noStrike">
                <a:solidFill>
                  <a:srgbClr val="002060"/>
                </a:solidFill>
                <a:latin typeface="Titillium Web"/>
                <a:ea typeface="DejaVu Sans"/>
              </a:rPr>
              <a:t>#forumpa2023</a:t>
            </a:r>
            <a:endParaRPr b="0" lang="it-IT" sz="1000" spc="-1" strike="noStrike">
              <a:latin typeface="Arial"/>
            </a:endParaRPr>
          </a:p>
        </p:txBody>
      </p:sp>
      <p:pic>
        <p:nvPicPr>
          <p:cNvPr id="99" name="Picture 2" descr="FPA - Innovazione nella Pubblica Amministrazione e Forum PA"/>
          <p:cNvPicPr/>
          <p:nvPr/>
        </p:nvPicPr>
        <p:blipFill>
          <a:blip r:embed="rId3"/>
          <a:stretch/>
        </p:blipFill>
        <p:spPr>
          <a:xfrm>
            <a:off x="4001760" y="5702400"/>
            <a:ext cx="1110240" cy="1110240"/>
          </a:xfrm>
          <a:prstGeom prst="rect">
            <a:avLst/>
          </a:prstGeom>
          <a:ln w="0">
            <a:noFill/>
          </a:ln>
        </p:spPr>
      </p:pic>
      <p:pic>
        <p:nvPicPr>
          <p:cNvPr id="100" name="Picture 4" descr="ASviS - CAI"/>
          <p:cNvPicPr/>
          <p:nvPr/>
        </p:nvPicPr>
        <p:blipFill>
          <a:blip r:embed="rId4"/>
          <a:stretch/>
        </p:blipFill>
        <p:spPr>
          <a:xfrm>
            <a:off x="7111080" y="5768280"/>
            <a:ext cx="1818720" cy="978480"/>
          </a:xfrm>
          <a:prstGeom prst="rect">
            <a:avLst/>
          </a:prstGeom>
          <a:ln w="0">
            <a:noFill/>
          </a:ln>
        </p:spPr>
      </p:pic>
      <p:sp>
        <p:nvSpPr>
          <p:cNvPr id="101" name="CasellaDiTesto 1"/>
          <p:cNvSpPr/>
          <p:nvPr/>
        </p:nvSpPr>
        <p:spPr>
          <a:xfrm>
            <a:off x="215280" y="552960"/>
            <a:ext cx="8731800" cy="69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it-IT" sz="1600" spc="-1" strike="noStrike">
                <a:solidFill>
                  <a:srgbClr val="2f5496"/>
                </a:solidFill>
                <a:latin typeface="Titillium Web"/>
                <a:ea typeface="DejaVu Sans"/>
              </a:rPr>
              <a:t>FORUM PA 2023</a:t>
            </a:r>
            <a:br/>
            <a:r>
              <a:rPr b="0" lang="it-IT" sz="1200" spc="-1" strike="noStrike">
                <a:solidFill>
                  <a:srgbClr val="2f5496"/>
                </a:solidFill>
                <a:latin typeface="Titillium Web"/>
                <a:ea typeface="DejaVu Sans"/>
              </a:rPr>
              <a:t>«PA SOSTENIBILE 2023»</a:t>
            </a:r>
            <a:endParaRPr b="0" lang="it-IT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rgbClr val="2f5496"/>
                </a:solidFill>
                <a:latin typeface="Titillium Web"/>
                <a:ea typeface="DejaVu Sans"/>
              </a:rPr>
              <a:t>Inclusione, empowerment e persone</a:t>
            </a:r>
            <a:endParaRPr b="0" lang="it-IT" sz="1200" spc="-1" strike="noStrike">
              <a:latin typeface="Arial"/>
            </a:endParaRPr>
          </a:p>
        </p:txBody>
      </p:sp>
      <p:sp>
        <p:nvSpPr>
          <p:cNvPr id="102" name="Connettore diritto 2"/>
          <p:cNvSpPr/>
          <p:nvPr/>
        </p:nvSpPr>
        <p:spPr>
          <a:xfrm>
            <a:off x="214920" y="1384560"/>
            <a:ext cx="7108920" cy="36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3" name="Google Shape;105;p18"/>
          <p:cNvSpPr/>
          <p:nvPr/>
        </p:nvSpPr>
        <p:spPr>
          <a:xfrm>
            <a:off x="578880" y="2112480"/>
            <a:ext cx="7985520" cy="279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it-IT" sz="20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ANAGRAFICA DEL REFERENTE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it-IT" sz="20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Monica Tamanini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it-IT" sz="20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Email: </a:t>
            </a:r>
            <a:r>
              <a:rPr b="0" lang="it-IT" sz="2000" spc="-1" strike="noStrike" u="sng">
                <a:solidFill>
                  <a:srgbClr val="0563c1"/>
                </a:solidFill>
                <a:uFillTx/>
                <a:latin typeface="Titillium Web"/>
                <a:ea typeface="Titillium Web"/>
                <a:hlinkClick r:id="rId5"/>
              </a:rPr>
              <a:t>Monica.tamanini@provincia.tn.it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it-IT" sz="20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Elisa Pieratti 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it-IT" sz="20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Email:</a:t>
            </a:r>
            <a:r>
              <a:rPr b="0" lang="it-IT" sz="2000" spc="-1" strike="noStrike" u="sng">
                <a:solidFill>
                  <a:srgbClr val="0563c1"/>
                </a:solidFill>
                <a:uFillTx/>
                <a:latin typeface="Titillium Web"/>
                <a:ea typeface="Titillium Web"/>
                <a:hlinkClick r:id="rId6"/>
              </a:rPr>
              <a:t>elisa.pieratti@provincia.tn.it</a:t>
            </a:r>
            <a:r>
              <a:rPr b="0" lang="it-IT" sz="20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 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it-IT" sz="2000" spc="-1" strike="noStrike">
                <a:solidFill>
                  <a:srgbClr val="002060"/>
                </a:solidFill>
                <a:latin typeface="Titillium Web"/>
                <a:ea typeface="Titillium Web"/>
              </a:rPr>
              <a:t>Agenzia provinciale per la protezione dell’ambiente – APPA – Provincia Autonoma di Trento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endParaRPr b="0" lang="it-IT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81</TotalTime>
  <Application>LibreOffice/7.2.5.2$Windows_X86_64 LibreOffice_project/499f9727c189e6ef3471021d6132d4c694f357e5</Application>
  <AppVersion>15.0000</AppVersion>
  <Words>302</Words>
  <Paragraphs>70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2023-02-21T16:11:06Z</dcterms:created>
  <dc:creator>Alice Bontempi</dc:creator>
  <dc:description/>
  <dc:language>it-IT</dc:language>
  <cp:lastModifiedBy/>
  <dcterms:modified xsi:type="dcterms:W3CDTF">2023-04-04T10:34:58Z</dcterms:modified>
  <cp:revision>10</cp:revision>
  <dc:subject/>
  <dc:title>Presentazione standard di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Presentazione su schermo (4:3)</vt:lpwstr>
  </property>
  <property fmtid="{D5CDD505-2E9C-101B-9397-08002B2CF9AE}" pid="3" name="Slides">
    <vt:i4>8</vt:i4>
  </property>
</Properties>
</file>