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Quattrocento Sans" panose="020B0502050000020003" pitchFamily="34" charset="0"/>
      <p:regular r:id="rId14"/>
      <p:bold r:id="rId15"/>
      <p:italic r:id="rId16"/>
      <p:boldItalic r:id="rId17"/>
    </p:embeddedFont>
    <p:embeddedFont>
      <p:font typeface="Titillium Web" panose="00000500000000000000" pitchFamily="2" charset="0"/>
      <p:regular r:id="rId18"/>
      <p:bold r:id="rId19"/>
      <p:italic r:id="rId20"/>
      <p:boldItalic r:id="rId21"/>
    </p:embeddedFont>
  </p:embeddedFontLst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viewProps" Target="viewProp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Google Shape;3;n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20000" y="0"/>
              </a:cxn>
              <a:cxn ang="0">
                <a:pos x="120000" y="120000"/>
              </a:cxn>
              <a:cxn ang="0">
                <a:pos x="0" y="120000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15" name="Google Shape;4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it-IT">
              <a:sym typeface="Arial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7200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charset="0"/>
      <a:defRPr sz="1400">
        <a:solidFill>
          <a:srgbClr val="000000"/>
        </a:solidFill>
        <a:latin typeface="Arial"/>
        <a:ea typeface="Arial"/>
        <a:cs typeface="Arial"/>
        <a:sym typeface="Arial" charset="0"/>
      </a:defRPr>
    </a:lvl1pPr>
    <a:lvl2pPr marL="742950" lvl="1" indent="-2857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charset="0"/>
      <a:defRPr sz="1400">
        <a:solidFill>
          <a:srgbClr val="000000"/>
        </a:solidFill>
        <a:latin typeface="Arial"/>
        <a:ea typeface="Arial"/>
        <a:cs typeface="Arial"/>
        <a:sym typeface="Arial" charset="0"/>
      </a:defRPr>
    </a:lvl2pPr>
    <a:lvl3pPr marL="1143000" lvl="2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charset="0"/>
      <a:defRPr sz="1400">
        <a:solidFill>
          <a:srgbClr val="000000"/>
        </a:solidFill>
        <a:latin typeface="Arial"/>
        <a:ea typeface="Arial"/>
        <a:cs typeface="Arial"/>
        <a:sym typeface="Arial" charset="0"/>
      </a:defRPr>
    </a:lvl3pPr>
    <a:lvl4pPr marL="1600200" lvl="3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charset="0"/>
      <a:defRPr sz="1400">
        <a:solidFill>
          <a:srgbClr val="000000"/>
        </a:solidFill>
        <a:latin typeface="Arial"/>
        <a:ea typeface="Arial"/>
        <a:cs typeface="Arial"/>
        <a:sym typeface="Arial" charset="0"/>
      </a:defRPr>
    </a:lvl4pPr>
    <a:lvl5pPr marL="2057400" lvl="4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charset="0"/>
      <a:defRPr sz="1400">
        <a:solidFill>
          <a:srgbClr val="000000"/>
        </a:solidFill>
        <a:latin typeface="Arial"/>
        <a:ea typeface="Arial"/>
        <a:cs typeface="Arial"/>
        <a:sym typeface="Arial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Google Shape;81;p2:notes"/>
          <p:cNvSpPr txBox="1"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 eaLnBrk="1" hangingPunct="1">
              <a:buSzPts val="1100"/>
            </a:pPr>
            <a:endParaRPr lang="it-IT" sz="1100">
              <a:latin typeface="Arial" charset="0"/>
              <a:cs typeface="Arial" charset="0"/>
            </a:endParaRPr>
          </a:p>
        </p:txBody>
      </p:sp>
      <p:sp>
        <p:nvSpPr>
          <p:cNvPr id="15362" name="Google Shape;82;p2:notes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Google Shape;92;p3:notes"/>
          <p:cNvSpPr txBox="1"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 eaLnBrk="1" hangingPunct="1">
              <a:buSzPts val="1100"/>
            </a:pPr>
            <a:endParaRPr lang="it-IT" sz="1100">
              <a:latin typeface="Arial" charset="0"/>
              <a:cs typeface="Arial" charset="0"/>
            </a:endParaRPr>
          </a:p>
        </p:txBody>
      </p:sp>
      <p:sp>
        <p:nvSpPr>
          <p:cNvPr id="17410" name="Google Shape;93;p3:notes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Google Shape;105;p4:notes"/>
          <p:cNvSpPr txBox="1"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 eaLnBrk="1" hangingPunct="1">
              <a:buSzPts val="1100"/>
            </a:pPr>
            <a:endParaRPr lang="it-IT" sz="1100">
              <a:latin typeface="Arial" charset="0"/>
              <a:cs typeface="Arial" charset="0"/>
            </a:endParaRPr>
          </a:p>
        </p:txBody>
      </p:sp>
      <p:sp>
        <p:nvSpPr>
          <p:cNvPr id="19458" name="Google Shape;106;p4:notes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Google Shape;118;p5:notes"/>
          <p:cNvSpPr txBox="1"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 eaLnBrk="1" hangingPunct="1">
              <a:buSzPts val="1100"/>
            </a:pPr>
            <a:endParaRPr lang="it-IT" sz="1100">
              <a:latin typeface="Arial" charset="0"/>
              <a:cs typeface="Arial" charset="0"/>
            </a:endParaRPr>
          </a:p>
        </p:txBody>
      </p:sp>
      <p:sp>
        <p:nvSpPr>
          <p:cNvPr id="21506" name="Google Shape;119;p5:notes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Google Shape;131;p6:notes"/>
          <p:cNvSpPr txBox="1"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 eaLnBrk="1" hangingPunct="1">
              <a:buSzPts val="1100"/>
            </a:pPr>
            <a:endParaRPr lang="it-IT" sz="1100">
              <a:latin typeface="Arial" charset="0"/>
              <a:cs typeface="Arial" charset="0"/>
            </a:endParaRPr>
          </a:p>
        </p:txBody>
      </p:sp>
      <p:sp>
        <p:nvSpPr>
          <p:cNvPr id="23554" name="Google Shape;132;p6:notes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Google Shape;144;p7:notes"/>
          <p:cNvSpPr txBox="1"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 eaLnBrk="1" hangingPunct="1">
              <a:buSzPts val="1100"/>
            </a:pPr>
            <a:endParaRPr lang="it-IT" sz="1100">
              <a:latin typeface="Arial" charset="0"/>
              <a:cs typeface="Arial" charset="0"/>
            </a:endParaRPr>
          </a:p>
        </p:txBody>
      </p:sp>
      <p:sp>
        <p:nvSpPr>
          <p:cNvPr id="25602" name="Google Shape;145;p7:notes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Google Shape;157;p8:notes"/>
          <p:cNvSpPr txBox="1"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 eaLnBrk="1" hangingPunct="1">
              <a:buSzPts val="1100"/>
            </a:pPr>
            <a:endParaRPr lang="it-IT" sz="1100">
              <a:latin typeface="Arial" charset="0"/>
              <a:cs typeface="Arial" charset="0"/>
            </a:endParaRPr>
          </a:p>
        </p:txBody>
      </p:sp>
      <p:sp>
        <p:nvSpPr>
          <p:cNvPr id="27650" name="Google Shape;158;p8:notes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tito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stazione sezione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2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2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e contenuti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3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3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front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4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4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4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4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4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5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uota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con didascali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7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agine con didascali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8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8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olo e testo verticale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0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6;p9"/>
          <p:cNvSpPr txBox="1"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it-IT">
              <a:sym typeface="Arial" charset="0"/>
            </a:endParaRPr>
          </a:p>
        </p:txBody>
      </p:sp>
      <p:sp>
        <p:nvSpPr>
          <p:cNvPr id="1027" name="Google Shape;7;p9"/>
          <p:cNvSpPr txBox="1"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it-IT">
              <a:sym typeface="Arial" charset="0"/>
            </a:endParaRPr>
          </a:p>
        </p:txBody>
      </p:sp>
      <p:sp>
        <p:nvSpPr>
          <p:cNvPr id="1028" name="Google Shape;8;p9"/>
          <p:cNvSpPr txBox="1">
            <a:spLocks noGrp="1"/>
          </p:cNvSpPr>
          <p:nvPr/>
        </p:nvSpPr>
        <p:spPr bwMode="auto">
          <a:xfrm>
            <a:off x="628650" y="6356350"/>
            <a:ext cx="2057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>
              <a:buClr>
                <a:srgbClr val="000000"/>
              </a:buClr>
              <a:buSzPts val="1400"/>
              <a:buFont typeface="Arial" charset="0"/>
              <a:buNone/>
            </a:pPr>
            <a:endParaRPr lang="it-IT" sz="1200">
              <a:solidFill>
                <a:srgbClr val="888888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sp>
        <p:nvSpPr>
          <p:cNvPr id="1029" name="Google Shape;9;p9"/>
          <p:cNvSpPr txBox="1">
            <a:spLocks noGrp="1"/>
          </p:cNvSpPr>
          <p:nvPr/>
        </p:nvSpPr>
        <p:spPr bwMode="auto">
          <a:xfrm>
            <a:off x="3028950" y="6356350"/>
            <a:ext cx="3086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 algn="ctr">
              <a:buClr>
                <a:srgbClr val="000000"/>
              </a:buClr>
              <a:buSzPts val="1400"/>
              <a:buFont typeface="Arial" charset="0"/>
              <a:buNone/>
            </a:pPr>
            <a:endParaRPr lang="it-IT" sz="1200">
              <a:solidFill>
                <a:srgbClr val="888888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sp>
        <p:nvSpPr>
          <p:cNvPr id="1030" name="Google Shape;10;p9"/>
          <p:cNvSpPr txBox="1">
            <a:spLocks noGrp="1"/>
          </p:cNvSpPr>
          <p:nvPr/>
        </p:nvSpPr>
        <p:spPr bwMode="auto">
          <a:xfrm>
            <a:off x="6457950" y="6356350"/>
            <a:ext cx="2057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 algn="r">
              <a:buClr>
                <a:srgbClr val="000000"/>
              </a:buClr>
              <a:buSzPts val="1200"/>
              <a:buFont typeface="Arial" charset="0"/>
              <a:buNone/>
            </a:pPr>
            <a:fld id="{72922D02-1B62-4D82-8CB5-44A28FCDD0D9}" type="slidenum">
              <a:rPr lang="it-IT" sz="1200">
                <a:solidFill>
                  <a:srgbClr val="888888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pPr algn="r">
                <a:buClr>
                  <a:srgbClr val="000000"/>
                </a:buClr>
                <a:buSzPts val="1200"/>
                <a:buFont typeface="Arial" charset="0"/>
                <a:buNone/>
              </a:pPr>
              <a:t>‹N›</a:t>
            </a:fld>
            <a:endParaRPr lang="it-IT" sz="1200">
              <a:solidFill>
                <a:srgbClr val="888888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s://www.talentilatenti.it/welfare-point/healing-gardens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mailto:progetti.innovativi@aslcn2.it" TargetMode="External"/><Relationship Id="rId3" Type="http://schemas.openxmlformats.org/officeDocument/2006/relationships/image" Target="../media/image1.png"/><Relationship Id="rId7" Type="http://schemas.openxmlformats.org/officeDocument/2006/relationships/hyperlink" Target="mailto:pmalvasio@aslcn2.it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Google Shape;84;p2"/>
          <p:cNvSpPr txBox="1">
            <a:spLocks noChangeArrowheads="1"/>
          </p:cNvSpPr>
          <p:nvPr/>
        </p:nvSpPr>
        <p:spPr bwMode="auto">
          <a:xfrm>
            <a:off x="5849938" y="6180138"/>
            <a:ext cx="166687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/>
          <a:lstStyle/>
          <a:p>
            <a:pPr algn="just">
              <a:buClr>
                <a:srgbClr val="000000"/>
              </a:buClr>
              <a:buSzPts val="1000"/>
              <a:buFont typeface="Arial" charset="0"/>
              <a:buNone/>
            </a:pPr>
            <a:r>
              <a:rPr lang="it-IT" sz="1000">
                <a:solidFill>
                  <a:srgbClr val="002060"/>
                </a:solidFill>
                <a:latin typeface="Titillium Web" charset="0"/>
                <a:sym typeface="Titillium Web" charset="0"/>
              </a:rPr>
              <a:t>In collaborazione con</a:t>
            </a:r>
            <a:endParaRPr lang="it-IT" sz="1200">
              <a:latin typeface="Titillium Web" charset="0"/>
              <a:sym typeface="Titillium Web" charset="0"/>
            </a:endParaRPr>
          </a:p>
        </p:txBody>
      </p:sp>
      <p:pic>
        <p:nvPicPr>
          <p:cNvPr id="14339" name="Google Shape;85;p2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63050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Google Shape;86;p2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97813" y="360363"/>
            <a:ext cx="1246187" cy="1093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Google Shape;87;p2"/>
          <p:cNvSpPr txBox="1">
            <a:spLocks noChangeArrowheads="1"/>
          </p:cNvSpPr>
          <p:nvPr/>
        </p:nvSpPr>
        <p:spPr bwMode="auto">
          <a:xfrm>
            <a:off x="261938" y="6203950"/>
            <a:ext cx="19304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>
            <a:spAutoFit/>
          </a:bodyPr>
          <a:lstStyle/>
          <a:p>
            <a:pPr>
              <a:buClr>
                <a:srgbClr val="000000"/>
              </a:buClr>
              <a:buSzPts val="1000"/>
              <a:buFont typeface="Arial" charset="0"/>
              <a:buNone/>
            </a:pPr>
            <a:r>
              <a:rPr lang="it-IT" sz="1000" b="1" i="1">
                <a:solidFill>
                  <a:srgbClr val="002060"/>
                </a:solidFill>
                <a:latin typeface="Titillium Web" charset="0"/>
                <a:sym typeface="Titillium Web" charset="0"/>
              </a:rPr>
              <a:t>#forumpa2023</a:t>
            </a:r>
            <a:endParaRPr lang="it-IT"/>
          </a:p>
        </p:txBody>
      </p:sp>
      <p:sp>
        <p:nvSpPr>
          <p:cNvPr id="14342" name="Google Shape;88;p2"/>
          <p:cNvSpPr txBox="1">
            <a:spLocks noChangeArrowheads="1"/>
          </p:cNvSpPr>
          <p:nvPr/>
        </p:nvSpPr>
        <p:spPr bwMode="auto">
          <a:xfrm>
            <a:off x="760413" y="2705100"/>
            <a:ext cx="7642225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>
            <a:spAutoFit/>
          </a:bodyPr>
          <a:lstStyle/>
          <a:p>
            <a:pPr algn="ctr">
              <a:buClr>
                <a:srgbClr val="000000"/>
              </a:buClr>
              <a:buSzPts val="6000"/>
              <a:buFont typeface="Arial" charset="0"/>
              <a:buNone/>
            </a:pPr>
            <a:r>
              <a:rPr lang="it-IT" sz="6000" b="1">
                <a:solidFill>
                  <a:srgbClr val="2F5496"/>
                </a:solidFill>
                <a:latin typeface="Titillium Web" charset="0"/>
                <a:sym typeface="Titillium Web" charset="0"/>
              </a:rPr>
              <a:t>PA SOSTENIBILE 2023</a:t>
            </a:r>
            <a:endParaRPr lang="it-IT" sz="6000">
              <a:latin typeface="Quattrocento Sans" charset="0"/>
              <a:sym typeface="Quattrocento Sans" charset="0"/>
            </a:endParaRPr>
          </a:p>
          <a:p>
            <a:pPr algn="ctr">
              <a:buClr>
                <a:srgbClr val="000000"/>
              </a:buClr>
              <a:buSzPts val="2800"/>
              <a:buFont typeface="Arial" charset="0"/>
              <a:buNone/>
            </a:pPr>
            <a:r>
              <a:rPr lang="it-IT" sz="2800" b="1">
                <a:solidFill>
                  <a:srgbClr val="2F5496"/>
                </a:solidFill>
                <a:latin typeface="Titillium Web" charset="0"/>
                <a:sym typeface="Titillium Web" charset="0"/>
              </a:rPr>
              <a:t>inclusione, empowerment e persone</a:t>
            </a:r>
            <a:endParaRPr lang="it-IT" sz="2800">
              <a:latin typeface="Quattrocento Sans" charset="0"/>
              <a:sym typeface="Quattrocento Sans" charset="0"/>
            </a:endParaRPr>
          </a:p>
        </p:txBody>
      </p:sp>
      <p:pic>
        <p:nvPicPr>
          <p:cNvPr id="14343" name="Google Shape;89;p2" descr="FPA - Innovazione nella Pubblica Amministrazione e Forum PA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02088" y="5702300"/>
            <a:ext cx="1109662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4" name="Google Shape;90;p2" descr="ASviS - CAI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10413" y="5768975"/>
            <a:ext cx="1820862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Google Shape;95;p3"/>
          <p:cNvSpPr txBox="1">
            <a:spLocks noChangeArrowheads="1"/>
          </p:cNvSpPr>
          <p:nvPr/>
        </p:nvSpPr>
        <p:spPr bwMode="auto">
          <a:xfrm>
            <a:off x="5849938" y="6180138"/>
            <a:ext cx="166687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/>
          <a:lstStyle/>
          <a:p>
            <a:pPr algn="just">
              <a:buClr>
                <a:srgbClr val="000000"/>
              </a:buClr>
              <a:buSzPts val="1000"/>
              <a:buFont typeface="Arial" charset="0"/>
              <a:buNone/>
            </a:pPr>
            <a:r>
              <a:rPr lang="it-IT" sz="1000">
                <a:solidFill>
                  <a:srgbClr val="002060"/>
                </a:solidFill>
                <a:latin typeface="Titillium Web" charset="0"/>
                <a:sym typeface="Titillium Web" charset="0"/>
              </a:rPr>
              <a:t>In collaborazione con</a:t>
            </a:r>
            <a:endParaRPr lang="it-IT" sz="1200">
              <a:latin typeface="Titillium Web" charset="0"/>
              <a:sym typeface="Titillium Web" charset="0"/>
            </a:endParaRPr>
          </a:p>
        </p:txBody>
      </p:sp>
      <p:pic>
        <p:nvPicPr>
          <p:cNvPr id="16387" name="Google Shape;96;p3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63050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Google Shape;97;p3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97813" y="360363"/>
            <a:ext cx="1246187" cy="1093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Google Shape;98;p3"/>
          <p:cNvSpPr txBox="1">
            <a:spLocks noChangeArrowheads="1"/>
          </p:cNvSpPr>
          <p:nvPr/>
        </p:nvSpPr>
        <p:spPr bwMode="auto">
          <a:xfrm>
            <a:off x="261938" y="6203950"/>
            <a:ext cx="19304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>
            <a:spAutoFit/>
          </a:bodyPr>
          <a:lstStyle/>
          <a:p>
            <a:pPr>
              <a:buClr>
                <a:srgbClr val="000000"/>
              </a:buClr>
              <a:buSzPts val="1000"/>
              <a:buFont typeface="Arial" charset="0"/>
              <a:buNone/>
            </a:pPr>
            <a:r>
              <a:rPr lang="it-IT" sz="1000" b="1" i="1">
                <a:solidFill>
                  <a:srgbClr val="002060"/>
                </a:solidFill>
                <a:latin typeface="Titillium Web" charset="0"/>
                <a:sym typeface="Titillium Web" charset="0"/>
              </a:rPr>
              <a:t>#forumpa2023</a:t>
            </a:r>
            <a:endParaRPr lang="it-IT"/>
          </a:p>
        </p:txBody>
      </p:sp>
      <p:pic>
        <p:nvPicPr>
          <p:cNvPr id="16390" name="Google Shape;99;p3" descr="FPA - Innovazione nella Pubblica Amministrazione e Forum PA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02088" y="5702300"/>
            <a:ext cx="1109662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Google Shape;100;p3" descr="ASviS - CAI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10413" y="5768975"/>
            <a:ext cx="1820862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2" name="Google Shape;101;p3"/>
          <p:cNvSpPr txBox="1">
            <a:spLocks noChangeArrowheads="1"/>
          </p:cNvSpPr>
          <p:nvPr/>
        </p:nvSpPr>
        <p:spPr bwMode="auto">
          <a:xfrm>
            <a:off x="215900" y="552450"/>
            <a:ext cx="87312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>
            <a:spAutoFit/>
          </a:bodyPr>
          <a:lstStyle/>
          <a:p>
            <a:pPr>
              <a:buClr>
                <a:srgbClr val="000000"/>
              </a:buClr>
              <a:buSzPts val="1600"/>
              <a:buFont typeface="Arial" charset="0"/>
              <a:buNone/>
            </a:pPr>
            <a:r>
              <a:rPr lang="it-IT" sz="1600" b="1">
                <a:solidFill>
                  <a:srgbClr val="2F5496"/>
                </a:solidFill>
                <a:latin typeface="Titillium Web" charset="0"/>
                <a:sym typeface="Titillium Web" charset="0"/>
              </a:rPr>
              <a:t>FORUM PA 2023</a:t>
            </a:r>
            <a:br>
              <a:rPr lang="it-IT" sz="1600" b="1">
                <a:solidFill>
                  <a:srgbClr val="2F5496"/>
                </a:solidFill>
                <a:latin typeface="Titillium Web" charset="0"/>
                <a:sym typeface="Titillium Web" charset="0"/>
              </a:rPr>
            </a:br>
            <a:r>
              <a:rPr lang="it-IT" sz="1200">
                <a:solidFill>
                  <a:srgbClr val="2F5496"/>
                </a:solidFill>
                <a:latin typeface="Titillium Web" charset="0"/>
                <a:sym typeface="Titillium Web" charset="0"/>
              </a:rPr>
              <a:t>«PA SOSTENIBILE 2023»</a:t>
            </a:r>
            <a:endParaRPr lang="it-IT" sz="1200">
              <a:latin typeface="Quattrocento Sans" charset="0"/>
              <a:sym typeface="Quattrocento Sans" charset="0"/>
            </a:endParaRPr>
          </a:p>
          <a:p>
            <a:pPr>
              <a:buClr>
                <a:srgbClr val="000000"/>
              </a:buClr>
              <a:buSzPts val="1200"/>
              <a:buFont typeface="Arial" charset="0"/>
              <a:buNone/>
            </a:pPr>
            <a:r>
              <a:rPr lang="it-IT" sz="1200">
                <a:solidFill>
                  <a:srgbClr val="2F5496"/>
                </a:solidFill>
                <a:latin typeface="Titillium Web" charset="0"/>
                <a:sym typeface="Titillium Web" charset="0"/>
              </a:rPr>
              <a:t>Inclusione, empowerment e persone</a:t>
            </a:r>
            <a:endParaRPr lang="it-IT" sz="1200">
              <a:latin typeface="Quattrocento Sans" charset="0"/>
              <a:sym typeface="Quattrocento Sans" charset="0"/>
            </a:endParaRPr>
          </a:p>
        </p:txBody>
      </p:sp>
      <p:cxnSp>
        <p:nvCxnSpPr>
          <p:cNvPr id="16393" name="Google Shape;102;p3"/>
          <p:cNvCxnSpPr>
            <a:cxnSpLocks noChangeShapeType="1"/>
          </p:cNvCxnSpPr>
          <p:nvPr/>
        </p:nvCxnSpPr>
        <p:spPr bwMode="auto">
          <a:xfrm>
            <a:off x="215900" y="1384300"/>
            <a:ext cx="7108825" cy="0"/>
          </a:xfrm>
          <a:prstGeom prst="straightConnector1">
            <a:avLst/>
          </a:prstGeom>
          <a:noFill/>
          <a:ln w="9525">
            <a:solidFill>
              <a:schemeClr val="bg1"/>
            </a:solidFill>
            <a:miter lim="800000"/>
            <a:headEnd type="none" w="sm" len="sm"/>
            <a:tailEnd type="none" w="sm" len="sm"/>
          </a:ln>
        </p:spPr>
      </p:cxnSp>
      <p:sp>
        <p:nvSpPr>
          <p:cNvPr id="16394" name="Google Shape;103;p3"/>
          <p:cNvSpPr txBox="1">
            <a:spLocks noChangeArrowheads="1"/>
          </p:cNvSpPr>
          <p:nvPr/>
        </p:nvSpPr>
        <p:spPr bwMode="auto">
          <a:xfrm>
            <a:off x="579438" y="2112963"/>
            <a:ext cx="7985125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/>
          <a:lstStyle/>
          <a:p>
            <a:pPr>
              <a:lnSpc>
                <a:spcPct val="90000"/>
              </a:lnSpc>
              <a:buClr>
                <a:srgbClr val="000000"/>
              </a:buClr>
              <a:buSzPts val="2400"/>
              <a:buFont typeface="Arial" charset="0"/>
              <a:buNone/>
            </a:pPr>
            <a:r>
              <a:rPr lang="it-IT" sz="2000" b="1" dirty="0">
                <a:solidFill>
                  <a:srgbClr val="002060"/>
                </a:solidFill>
                <a:latin typeface="Titillium Web" charset="0"/>
                <a:sym typeface="Titillium Web" charset="0"/>
              </a:rPr>
              <a:t>SOGGETTO PROPONENTE: Azienda Sanitaria Locale CN2 Alba-Bra</a:t>
            </a:r>
            <a:endParaRPr lang="it-IT" dirty="0"/>
          </a:p>
          <a:p>
            <a:pPr>
              <a:lnSpc>
                <a:spcPct val="90000"/>
              </a:lnSpc>
              <a:buClr>
                <a:srgbClr val="000000"/>
              </a:buClr>
              <a:buSzPts val="2400"/>
              <a:buFont typeface="Arial" charset="0"/>
              <a:buNone/>
            </a:pPr>
            <a:endParaRPr lang="it-IT" sz="2000" b="1" dirty="0">
              <a:solidFill>
                <a:srgbClr val="002060"/>
              </a:solidFill>
              <a:latin typeface="Titillium Web" charset="0"/>
              <a:sym typeface="Titillium Web" charset="0"/>
            </a:endParaRPr>
          </a:p>
          <a:p>
            <a:pPr>
              <a:lnSpc>
                <a:spcPct val="90000"/>
              </a:lnSpc>
              <a:buClr>
                <a:srgbClr val="000000"/>
              </a:buClr>
              <a:buSzPts val="2400"/>
              <a:buFont typeface="Arial" charset="0"/>
              <a:buNone/>
            </a:pPr>
            <a:r>
              <a:rPr lang="it-IT" sz="2000" b="1" dirty="0">
                <a:solidFill>
                  <a:srgbClr val="002060"/>
                </a:solidFill>
                <a:latin typeface="Titillium Web" charset="0"/>
                <a:sym typeface="Titillium Web" charset="0"/>
              </a:rPr>
              <a:t>TITOLO DELLA SOLUZIONE: </a:t>
            </a:r>
            <a:r>
              <a:rPr lang="it-IT" sz="2000" b="1" dirty="0" err="1">
                <a:solidFill>
                  <a:srgbClr val="002060"/>
                </a:solidFill>
                <a:latin typeface="Titillium Web" charset="0"/>
                <a:sym typeface="Titillium Web" charset="0"/>
              </a:rPr>
              <a:t>Healing</a:t>
            </a:r>
            <a:r>
              <a:rPr lang="it-IT" sz="2000" b="1" dirty="0">
                <a:solidFill>
                  <a:srgbClr val="002060"/>
                </a:solidFill>
                <a:latin typeface="Titillium Web" charset="0"/>
                <a:sym typeface="Titillium Web" charset="0"/>
              </a:rPr>
              <a:t> gardens e </a:t>
            </a:r>
            <a:r>
              <a:rPr lang="it-IT" sz="2000" b="1" dirty="0" err="1">
                <a:solidFill>
                  <a:srgbClr val="002060"/>
                </a:solidFill>
                <a:latin typeface="Titillium Web" charset="0"/>
                <a:sym typeface="Titillium Web" charset="0"/>
              </a:rPr>
              <a:t>Horticultural</a:t>
            </a:r>
            <a:r>
              <a:rPr lang="it-IT" sz="2000" b="1" dirty="0">
                <a:solidFill>
                  <a:srgbClr val="002060"/>
                </a:solidFill>
                <a:latin typeface="Titillium Web" charset="0"/>
                <a:sym typeface="Titillium Web" charset="0"/>
              </a:rPr>
              <a:t> Therapy  in Ospedale</a:t>
            </a:r>
            <a:endParaRPr lang="it-IT" dirty="0"/>
          </a:p>
          <a:p>
            <a:pPr>
              <a:lnSpc>
                <a:spcPct val="90000"/>
              </a:lnSpc>
              <a:buClr>
                <a:srgbClr val="000000"/>
              </a:buClr>
              <a:buSzPts val="2400"/>
              <a:buFont typeface="Arial" charset="0"/>
              <a:buNone/>
            </a:pPr>
            <a:endParaRPr lang="it-IT" sz="2000" b="1" dirty="0">
              <a:solidFill>
                <a:srgbClr val="002060"/>
              </a:solidFill>
              <a:latin typeface="Titillium Web" charset="0"/>
              <a:sym typeface="Titillium Web" charset="0"/>
            </a:endParaRPr>
          </a:p>
          <a:p>
            <a:pPr>
              <a:lnSpc>
                <a:spcPct val="90000"/>
              </a:lnSpc>
              <a:buClr>
                <a:srgbClr val="000000"/>
              </a:buClr>
              <a:buSzPts val="2400"/>
              <a:buFont typeface="Arial" charset="0"/>
              <a:buNone/>
            </a:pPr>
            <a:r>
              <a:rPr lang="it-IT" sz="2000" b="1" dirty="0">
                <a:solidFill>
                  <a:srgbClr val="002060"/>
                </a:solidFill>
                <a:latin typeface="Titillium Web" charset="0"/>
                <a:sym typeface="Titillium Web" charset="0"/>
              </a:rPr>
              <a:t>CATEGORIA: salute e benessere</a:t>
            </a:r>
            <a:endParaRPr lang="it-IT" dirty="0"/>
          </a:p>
          <a:p>
            <a:pPr>
              <a:lnSpc>
                <a:spcPct val="90000"/>
              </a:lnSpc>
              <a:buClr>
                <a:srgbClr val="000000"/>
              </a:buClr>
              <a:buSzPts val="2400"/>
              <a:buFont typeface="Arial" charset="0"/>
              <a:buNone/>
            </a:pPr>
            <a:endParaRPr lang="it-IT" sz="2000" b="1" dirty="0">
              <a:solidFill>
                <a:srgbClr val="002060"/>
              </a:solidFill>
              <a:latin typeface="Titillium Web" charset="0"/>
              <a:sym typeface="Titillium Web" charset="0"/>
            </a:endParaRPr>
          </a:p>
          <a:p>
            <a:pPr>
              <a:lnSpc>
                <a:spcPct val="90000"/>
              </a:lnSpc>
              <a:buClr>
                <a:srgbClr val="000000"/>
              </a:buClr>
              <a:buSzPts val="2400"/>
              <a:buFont typeface="Arial" charset="0"/>
              <a:buNone/>
            </a:pPr>
            <a:r>
              <a:rPr lang="it-IT" sz="2000" b="1" dirty="0">
                <a:solidFill>
                  <a:srgbClr val="002060"/>
                </a:solidFill>
                <a:latin typeface="Titillium Web" charset="0"/>
                <a:sym typeface="Titillium Web" charset="0"/>
              </a:rPr>
              <a:t>AMBITO: salute e welfare</a:t>
            </a:r>
            <a:endParaRPr lang="it-IT" dirty="0"/>
          </a:p>
          <a:p>
            <a:pPr>
              <a:lnSpc>
                <a:spcPct val="90000"/>
              </a:lnSpc>
              <a:buClr>
                <a:srgbClr val="000000"/>
              </a:buClr>
              <a:buSzPts val="2400"/>
              <a:buFont typeface="Arial" charset="0"/>
              <a:buNone/>
            </a:pPr>
            <a:br>
              <a:rPr lang="it-IT" sz="2000" b="1" dirty="0">
                <a:solidFill>
                  <a:srgbClr val="FFFFFF"/>
                </a:solidFill>
                <a:latin typeface="Titillium Web" charset="0"/>
                <a:sym typeface="Titillium Web" charset="0"/>
              </a:rPr>
            </a:br>
            <a:endParaRPr lang="it-IT" sz="2000" b="1" dirty="0">
              <a:solidFill>
                <a:srgbClr val="FFFFFF"/>
              </a:solidFill>
              <a:latin typeface="Titillium Web" charset="0"/>
              <a:sym typeface="Titillium Web" charset="0"/>
            </a:endParaRPr>
          </a:p>
          <a:p>
            <a:pPr>
              <a:buClr>
                <a:srgbClr val="000000"/>
              </a:buClr>
              <a:buSzPts val="1400"/>
              <a:buFont typeface="Arial" charset="0"/>
              <a:buNone/>
            </a:pPr>
            <a:endParaRPr lang="it-IT" sz="2000" b="1" dirty="0">
              <a:latin typeface="Titillium Web" charset="0"/>
              <a:sym typeface="Titillium Web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Google Shape;108;p4"/>
          <p:cNvSpPr txBox="1">
            <a:spLocks noChangeArrowheads="1"/>
          </p:cNvSpPr>
          <p:nvPr/>
        </p:nvSpPr>
        <p:spPr bwMode="auto">
          <a:xfrm>
            <a:off x="5849938" y="6180138"/>
            <a:ext cx="166687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/>
          <a:lstStyle/>
          <a:p>
            <a:pPr algn="just">
              <a:buClr>
                <a:srgbClr val="000000"/>
              </a:buClr>
              <a:buSzPts val="1000"/>
              <a:buFont typeface="Arial" charset="0"/>
              <a:buNone/>
            </a:pPr>
            <a:r>
              <a:rPr lang="it-IT" sz="1000">
                <a:solidFill>
                  <a:srgbClr val="002060"/>
                </a:solidFill>
                <a:latin typeface="Titillium Web" charset="0"/>
                <a:sym typeface="Titillium Web" charset="0"/>
              </a:rPr>
              <a:t>In collaborazione con</a:t>
            </a:r>
            <a:endParaRPr lang="it-IT" sz="1200">
              <a:latin typeface="Titillium Web" charset="0"/>
              <a:sym typeface="Titillium Web" charset="0"/>
            </a:endParaRPr>
          </a:p>
        </p:txBody>
      </p:sp>
      <p:pic>
        <p:nvPicPr>
          <p:cNvPr id="18435" name="Google Shape;109;p4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63050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Google Shape;110;p4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97813" y="360363"/>
            <a:ext cx="1246187" cy="1093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Google Shape;111;p4"/>
          <p:cNvSpPr txBox="1">
            <a:spLocks noChangeArrowheads="1"/>
          </p:cNvSpPr>
          <p:nvPr/>
        </p:nvSpPr>
        <p:spPr bwMode="auto">
          <a:xfrm>
            <a:off x="261938" y="6203950"/>
            <a:ext cx="19304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>
            <a:spAutoFit/>
          </a:bodyPr>
          <a:lstStyle/>
          <a:p>
            <a:pPr>
              <a:buClr>
                <a:srgbClr val="000000"/>
              </a:buClr>
              <a:buSzPts val="1000"/>
              <a:buFont typeface="Arial" charset="0"/>
              <a:buNone/>
            </a:pPr>
            <a:r>
              <a:rPr lang="it-IT" sz="1000" b="1" i="1">
                <a:solidFill>
                  <a:srgbClr val="002060"/>
                </a:solidFill>
                <a:latin typeface="Titillium Web" charset="0"/>
                <a:sym typeface="Titillium Web" charset="0"/>
              </a:rPr>
              <a:t>#forumpa2023</a:t>
            </a:r>
            <a:endParaRPr lang="it-IT"/>
          </a:p>
        </p:txBody>
      </p:sp>
      <p:pic>
        <p:nvPicPr>
          <p:cNvPr id="18438" name="Google Shape;112;p4" descr="FPA - Innovazione nella Pubblica Amministrazione e Forum PA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02088" y="5702300"/>
            <a:ext cx="1109662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Google Shape;113;p4" descr="ASviS - CAI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10413" y="5768975"/>
            <a:ext cx="1820862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0" name="Google Shape;114;p4"/>
          <p:cNvSpPr txBox="1">
            <a:spLocks noChangeArrowheads="1"/>
          </p:cNvSpPr>
          <p:nvPr/>
        </p:nvSpPr>
        <p:spPr bwMode="auto">
          <a:xfrm>
            <a:off x="215900" y="552450"/>
            <a:ext cx="87312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>
            <a:spAutoFit/>
          </a:bodyPr>
          <a:lstStyle/>
          <a:p>
            <a:pPr>
              <a:buClr>
                <a:srgbClr val="000000"/>
              </a:buClr>
              <a:buSzPts val="1600"/>
              <a:buFont typeface="Arial" charset="0"/>
              <a:buNone/>
            </a:pPr>
            <a:r>
              <a:rPr lang="it-IT" sz="1600" b="1">
                <a:solidFill>
                  <a:srgbClr val="2F5496"/>
                </a:solidFill>
                <a:latin typeface="Titillium Web" charset="0"/>
                <a:sym typeface="Titillium Web" charset="0"/>
              </a:rPr>
              <a:t>FORUM PA 2023</a:t>
            </a:r>
            <a:br>
              <a:rPr lang="it-IT" sz="1600" b="1">
                <a:solidFill>
                  <a:srgbClr val="2F5496"/>
                </a:solidFill>
                <a:latin typeface="Titillium Web" charset="0"/>
                <a:sym typeface="Titillium Web" charset="0"/>
              </a:rPr>
            </a:br>
            <a:r>
              <a:rPr lang="it-IT" sz="1200">
                <a:solidFill>
                  <a:srgbClr val="2F5496"/>
                </a:solidFill>
                <a:latin typeface="Titillium Web" charset="0"/>
                <a:sym typeface="Titillium Web" charset="0"/>
              </a:rPr>
              <a:t>«PA SOSTENIBILE 2023»</a:t>
            </a:r>
            <a:endParaRPr lang="it-IT" sz="1200">
              <a:latin typeface="Quattrocento Sans" charset="0"/>
              <a:sym typeface="Quattrocento Sans" charset="0"/>
            </a:endParaRPr>
          </a:p>
          <a:p>
            <a:pPr>
              <a:buClr>
                <a:srgbClr val="000000"/>
              </a:buClr>
              <a:buSzPts val="1200"/>
              <a:buFont typeface="Arial" charset="0"/>
              <a:buNone/>
            </a:pPr>
            <a:r>
              <a:rPr lang="it-IT" sz="1200">
                <a:solidFill>
                  <a:srgbClr val="2F5496"/>
                </a:solidFill>
                <a:latin typeface="Titillium Web" charset="0"/>
                <a:sym typeface="Titillium Web" charset="0"/>
              </a:rPr>
              <a:t>Inclusione, empowerment e persone</a:t>
            </a:r>
            <a:endParaRPr lang="it-IT" sz="1200">
              <a:latin typeface="Quattrocento Sans" charset="0"/>
              <a:sym typeface="Quattrocento Sans" charset="0"/>
            </a:endParaRPr>
          </a:p>
        </p:txBody>
      </p:sp>
      <p:cxnSp>
        <p:nvCxnSpPr>
          <p:cNvPr id="18441" name="Google Shape;115;p4"/>
          <p:cNvCxnSpPr>
            <a:cxnSpLocks noChangeShapeType="1"/>
          </p:cNvCxnSpPr>
          <p:nvPr/>
        </p:nvCxnSpPr>
        <p:spPr bwMode="auto">
          <a:xfrm>
            <a:off x="215900" y="1384300"/>
            <a:ext cx="7108825" cy="0"/>
          </a:xfrm>
          <a:prstGeom prst="straightConnector1">
            <a:avLst/>
          </a:prstGeom>
          <a:noFill/>
          <a:ln w="9525">
            <a:solidFill>
              <a:schemeClr val="bg1"/>
            </a:solidFill>
            <a:miter lim="800000"/>
            <a:headEnd type="none" w="sm" len="sm"/>
            <a:tailEnd type="none" w="sm" len="sm"/>
          </a:ln>
        </p:spPr>
      </p:cxnSp>
      <p:sp>
        <p:nvSpPr>
          <p:cNvPr id="116" name="Google Shape;116;p4"/>
          <p:cNvSpPr txBox="1"/>
          <p:nvPr/>
        </p:nvSpPr>
        <p:spPr>
          <a:xfrm>
            <a:off x="588288" y="1232525"/>
            <a:ext cx="7986300" cy="4844700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91425" rIns="91425" bIns="91425"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/>
            </a:pPr>
            <a:r>
              <a:rPr lang="it-IT" sz="2000" b="1" kern="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GRUPPO DI LAVORO</a:t>
            </a:r>
            <a:endParaRPr sz="2000" kern="0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/>
            </a:pPr>
            <a:r>
              <a:rPr lang="it-IT" sz="2000" kern="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L’attività è stata di tipo multi professionale e multidisciplinare, si riportano i professionisti che si sono principalmente interfacciati:</a:t>
            </a: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defRPr/>
            </a:pPr>
            <a:endParaRPr lang="it-IT" sz="2000" kern="0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defRPr/>
            </a:pPr>
            <a:r>
              <a:rPr lang="it-IT" sz="2000" b="1" kern="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Progettisti </a:t>
            </a:r>
            <a:r>
              <a:rPr lang="it-IT" sz="2000" b="1" kern="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healing</a:t>
            </a:r>
            <a:r>
              <a:rPr lang="it-IT" sz="2000" b="1" kern="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gardens e progettisti della Fondazione Ospedale</a:t>
            </a: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defRPr/>
            </a:pPr>
            <a:r>
              <a:rPr lang="it-IT" sz="2000" b="1" kern="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Tirocinanti HT: </a:t>
            </a:r>
            <a:r>
              <a:rPr lang="it-IT" sz="2000" kern="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Teresa Monchiero e Paola Malvasio</a:t>
            </a:r>
            <a:endParaRPr sz="2000" kern="0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/>
            </a:pPr>
            <a:endParaRPr sz="2000" kern="0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/>
            </a:pPr>
            <a:r>
              <a:rPr lang="it-IT" sz="2000" b="1" kern="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Progetto in SPDC </a:t>
            </a:r>
            <a:endParaRPr sz="2000" b="1" kern="0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/>
            </a:pPr>
            <a:r>
              <a:rPr lang="it-IT" sz="2000" kern="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Medici: Franca Rinaldi, Enrico </a:t>
            </a:r>
            <a:r>
              <a:rPr lang="it-IT" sz="2000" kern="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Daneluzzo</a:t>
            </a:r>
            <a:endParaRPr sz="2000" kern="0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/>
            </a:pPr>
            <a:r>
              <a:rPr lang="it-IT" sz="2000" kern="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Infermiere: Valentina </a:t>
            </a:r>
            <a:r>
              <a:rPr lang="it-IT" sz="2000" kern="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Vallome</a:t>
            </a:r>
            <a:endParaRPr sz="2000" kern="0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/>
            </a:pPr>
            <a:r>
              <a:rPr lang="it-IT" sz="2000" kern="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Educatore: Patrizia Miozzo</a:t>
            </a:r>
            <a:endParaRPr sz="2000" kern="0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/>
            </a:pPr>
            <a:endParaRPr sz="2000" kern="0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/>
            </a:pPr>
            <a:r>
              <a:rPr lang="it-IT" sz="2000" b="1" kern="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Progetto in Radioterapia</a:t>
            </a:r>
            <a:endParaRPr sz="2000" b="1" kern="0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/>
            </a:pPr>
            <a:r>
              <a:rPr lang="it-IT" sz="2000" kern="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Medico: Alessia Reali</a:t>
            </a:r>
            <a:endParaRPr sz="2000" kern="0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/>
            </a:pPr>
            <a:r>
              <a:rPr lang="it-IT" sz="2000" kern="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Fisico: Francesco Lucio</a:t>
            </a:r>
            <a:endParaRPr sz="2000" kern="0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/>
            </a:pPr>
            <a:r>
              <a:rPr lang="it-IT" sz="2000" kern="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Psicologo: Giuseppina Intravaia</a:t>
            </a:r>
            <a:endParaRPr sz="2000" kern="0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/>
            </a:pPr>
            <a:r>
              <a:rPr lang="it-IT" sz="2000" kern="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Tecnico di radiologia: Luca </a:t>
            </a:r>
            <a:r>
              <a:rPr lang="it-IT" sz="2000" kern="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Delpiano</a:t>
            </a:r>
            <a:endParaRPr sz="2000" kern="0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/>
            </a:pPr>
            <a:endParaRPr sz="2000" kern="0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/>
            </a:pPr>
            <a:br>
              <a:rPr lang="it-IT" sz="2000" kern="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000" kern="0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/>
            </a:pPr>
            <a:endParaRPr sz="2000" kern="0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Google Shape;121;p5"/>
          <p:cNvSpPr txBox="1">
            <a:spLocks noChangeArrowheads="1"/>
          </p:cNvSpPr>
          <p:nvPr/>
        </p:nvSpPr>
        <p:spPr bwMode="auto">
          <a:xfrm>
            <a:off x="5849938" y="6180138"/>
            <a:ext cx="166687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/>
          <a:lstStyle/>
          <a:p>
            <a:pPr algn="just">
              <a:buClr>
                <a:srgbClr val="000000"/>
              </a:buClr>
              <a:buSzPts val="1000"/>
              <a:buFont typeface="Arial" charset="0"/>
              <a:buNone/>
            </a:pPr>
            <a:r>
              <a:rPr lang="it-IT" sz="1000">
                <a:solidFill>
                  <a:srgbClr val="002060"/>
                </a:solidFill>
                <a:latin typeface="Titillium Web" charset="0"/>
                <a:sym typeface="Titillium Web" charset="0"/>
              </a:rPr>
              <a:t>In collaborazione con</a:t>
            </a:r>
            <a:endParaRPr lang="it-IT" sz="1200">
              <a:latin typeface="Titillium Web" charset="0"/>
              <a:sym typeface="Titillium Web" charset="0"/>
            </a:endParaRPr>
          </a:p>
        </p:txBody>
      </p:sp>
      <p:pic>
        <p:nvPicPr>
          <p:cNvPr id="20483" name="Google Shape;122;p5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63050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Google Shape;123;p5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97813" y="360363"/>
            <a:ext cx="1246187" cy="1093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5" name="Google Shape;124;p5"/>
          <p:cNvSpPr txBox="1">
            <a:spLocks noChangeArrowheads="1"/>
          </p:cNvSpPr>
          <p:nvPr/>
        </p:nvSpPr>
        <p:spPr bwMode="auto">
          <a:xfrm>
            <a:off x="261938" y="6203950"/>
            <a:ext cx="19304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>
            <a:spAutoFit/>
          </a:bodyPr>
          <a:lstStyle/>
          <a:p>
            <a:pPr>
              <a:buClr>
                <a:srgbClr val="000000"/>
              </a:buClr>
              <a:buSzPts val="1000"/>
              <a:buFont typeface="Arial" charset="0"/>
              <a:buNone/>
            </a:pPr>
            <a:r>
              <a:rPr lang="it-IT" sz="1000" b="1" i="1">
                <a:solidFill>
                  <a:srgbClr val="002060"/>
                </a:solidFill>
                <a:latin typeface="Titillium Web" charset="0"/>
                <a:sym typeface="Titillium Web" charset="0"/>
              </a:rPr>
              <a:t>#forumpa2023</a:t>
            </a:r>
            <a:endParaRPr lang="it-IT"/>
          </a:p>
        </p:txBody>
      </p:sp>
      <p:pic>
        <p:nvPicPr>
          <p:cNvPr id="20486" name="Google Shape;125;p5" descr="FPA - Innovazione nella Pubblica Amministrazione e Forum PA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02088" y="5702300"/>
            <a:ext cx="1109662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Google Shape;126;p5" descr="ASviS - CAI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10413" y="5768975"/>
            <a:ext cx="1820862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8" name="Google Shape;127;p5"/>
          <p:cNvSpPr txBox="1">
            <a:spLocks noChangeArrowheads="1"/>
          </p:cNvSpPr>
          <p:nvPr/>
        </p:nvSpPr>
        <p:spPr bwMode="auto">
          <a:xfrm>
            <a:off x="215900" y="552450"/>
            <a:ext cx="87312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>
            <a:spAutoFit/>
          </a:bodyPr>
          <a:lstStyle/>
          <a:p>
            <a:pPr>
              <a:buClr>
                <a:srgbClr val="000000"/>
              </a:buClr>
              <a:buSzPts val="1600"/>
              <a:buFont typeface="Arial" charset="0"/>
              <a:buNone/>
            </a:pPr>
            <a:r>
              <a:rPr lang="it-IT" sz="1600" b="1">
                <a:solidFill>
                  <a:srgbClr val="2F5496"/>
                </a:solidFill>
                <a:latin typeface="Titillium Web" charset="0"/>
                <a:sym typeface="Titillium Web" charset="0"/>
              </a:rPr>
              <a:t>FORUM PA 2023</a:t>
            </a:r>
            <a:br>
              <a:rPr lang="it-IT" sz="1600" b="1">
                <a:solidFill>
                  <a:srgbClr val="2F5496"/>
                </a:solidFill>
                <a:latin typeface="Titillium Web" charset="0"/>
                <a:sym typeface="Titillium Web" charset="0"/>
              </a:rPr>
            </a:br>
            <a:r>
              <a:rPr lang="it-IT" sz="1200">
                <a:solidFill>
                  <a:srgbClr val="2F5496"/>
                </a:solidFill>
                <a:latin typeface="Titillium Web" charset="0"/>
                <a:sym typeface="Titillium Web" charset="0"/>
              </a:rPr>
              <a:t>«PA SOSTENIBILE 2023»</a:t>
            </a:r>
            <a:endParaRPr lang="it-IT" sz="1200">
              <a:latin typeface="Quattrocento Sans" charset="0"/>
              <a:sym typeface="Quattrocento Sans" charset="0"/>
            </a:endParaRPr>
          </a:p>
          <a:p>
            <a:pPr>
              <a:buClr>
                <a:srgbClr val="000000"/>
              </a:buClr>
              <a:buSzPts val="1200"/>
              <a:buFont typeface="Arial" charset="0"/>
              <a:buNone/>
            </a:pPr>
            <a:r>
              <a:rPr lang="it-IT" sz="1200">
                <a:solidFill>
                  <a:srgbClr val="2F5496"/>
                </a:solidFill>
                <a:latin typeface="Titillium Web" charset="0"/>
                <a:sym typeface="Titillium Web" charset="0"/>
              </a:rPr>
              <a:t>Inclusione, empowerment e persone</a:t>
            </a:r>
            <a:endParaRPr lang="it-IT" sz="1200">
              <a:latin typeface="Quattrocento Sans" charset="0"/>
              <a:sym typeface="Quattrocento Sans" charset="0"/>
            </a:endParaRPr>
          </a:p>
        </p:txBody>
      </p:sp>
      <p:cxnSp>
        <p:nvCxnSpPr>
          <p:cNvPr id="20489" name="Google Shape;128;p5"/>
          <p:cNvCxnSpPr>
            <a:cxnSpLocks noChangeShapeType="1"/>
          </p:cNvCxnSpPr>
          <p:nvPr/>
        </p:nvCxnSpPr>
        <p:spPr bwMode="auto">
          <a:xfrm>
            <a:off x="215900" y="1384300"/>
            <a:ext cx="7108825" cy="0"/>
          </a:xfrm>
          <a:prstGeom prst="straightConnector1">
            <a:avLst/>
          </a:prstGeom>
          <a:noFill/>
          <a:ln w="9525">
            <a:solidFill>
              <a:schemeClr val="bg1"/>
            </a:solidFill>
            <a:miter lim="800000"/>
            <a:headEnd type="none" w="sm" len="sm"/>
            <a:tailEnd type="none" w="sm" len="sm"/>
          </a:ln>
        </p:spPr>
      </p:cxnSp>
      <p:sp>
        <p:nvSpPr>
          <p:cNvPr id="20490" name="Google Shape;129;p5"/>
          <p:cNvSpPr txBox="1">
            <a:spLocks noChangeArrowheads="1"/>
          </p:cNvSpPr>
          <p:nvPr/>
        </p:nvSpPr>
        <p:spPr bwMode="auto">
          <a:xfrm>
            <a:off x="563563" y="1552575"/>
            <a:ext cx="7986712" cy="405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/>
          <a:lstStyle/>
          <a:p>
            <a:pPr>
              <a:lnSpc>
                <a:spcPct val="90000"/>
              </a:lnSpc>
              <a:buClr>
                <a:srgbClr val="000000"/>
              </a:buClr>
              <a:buSzPts val="2400"/>
              <a:buFont typeface="Arial" charset="0"/>
              <a:buNone/>
            </a:pPr>
            <a:r>
              <a:rPr lang="it-IT" sz="2000" b="1" dirty="0">
                <a:solidFill>
                  <a:srgbClr val="002060"/>
                </a:solidFill>
                <a:latin typeface="Titillium Web" charset="0"/>
                <a:sym typeface="Titillium Web" charset="0"/>
              </a:rPr>
              <a:t>PRESENTAZIONE DELLA SOLUZIONE 1/2</a:t>
            </a:r>
            <a:endParaRPr lang="it-IT" dirty="0"/>
          </a:p>
          <a:p>
            <a:pPr>
              <a:lnSpc>
                <a:spcPct val="90000"/>
              </a:lnSpc>
              <a:buClr>
                <a:srgbClr val="000000"/>
              </a:buClr>
              <a:buSzPts val="2400"/>
              <a:buFont typeface="Arial" charset="0"/>
              <a:buNone/>
            </a:pPr>
            <a:endParaRPr lang="it-IT" sz="2000" dirty="0">
              <a:solidFill>
                <a:srgbClr val="002060"/>
              </a:solidFill>
              <a:latin typeface="Titillium Web" charset="0"/>
              <a:sym typeface="Titillium Web" charset="0"/>
            </a:endParaRPr>
          </a:p>
          <a:p>
            <a:pPr algn="just">
              <a:lnSpc>
                <a:spcPct val="90000"/>
              </a:lnSpc>
              <a:buClr>
                <a:srgbClr val="000000"/>
              </a:buClr>
              <a:buSzPts val="2400"/>
              <a:buFont typeface="Arial" charset="0"/>
              <a:buNone/>
            </a:pPr>
            <a:r>
              <a:rPr lang="it-IT" sz="2000" dirty="0">
                <a:solidFill>
                  <a:srgbClr val="002060"/>
                </a:solidFill>
                <a:latin typeface="Titillium Web" charset="0"/>
                <a:sym typeface="Titillium Web" charset="0"/>
              </a:rPr>
              <a:t>“La natura nell’ospedale, l’ospedale nella natura” è un motto che ben riassume ciò che questa soluzione vuole offrire. Con la realizzazione di </a:t>
            </a:r>
            <a:r>
              <a:rPr lang="it-IT" sz="2000" i="1" dirty="0" err="1">
                <a:solidFill>
                  <a:srgbClr val="002060"/>
                </a:solidFill>
                <a:latin typeface="Titillium Web" charset="0"/>
                <a:sym typeface="Titillium Web" charset="0"/>
              </a:rPr>
              <a:t>healing</a:t>
            </a:r>
            <a:r>
              <a:rPr lang="it-IT" sz="2000" i="1" dirty="0">
                <a:solidFill>
                  <a:srgbClr val="002060"/>
                </a:solidFill>
                <a:latin typeface="Titillium Web" charset="0"/>
                <a:sym typeface="Titillium Web" charset="0"/>
              </a:rPr>
              <a:t> gardens</a:t>
            </a:r>
            <a:r>
              <a:rPr lang="it-IT" sz="2000" dirty="0">
                <a:solidFill>
                  <a:srgbClr val="002060"/>
                </a:solidFill>
                <a:latin typeface="Titillium Web" charset="0"/>
                <a:sym typeface="Titillium Web" charset="0"/>
              </a:rPr>
              <a:t>, giardini progettati per far interagire pazienti e caregiver con la natura; inoltre con l’orticoltura terapeutica si intende offrire a persone affette da problematiche psichiche e/o fisiche dei benefici per la salute e per il miglioramento della qualità di vita, attraverso il ripristino della connessione con la natura.</a:t>
            </a:r>
          </a:p>
          <a:p>
            <a:pPr algn="just">
              <a:lnSpc>
                <a:spcPct val="90000"/>
              </a:lnSpc>
              <a:buClr>
                <a:srgbClr val="000000"/>
              </a:buClr>
              <a:buSzPts val="2400"/>
              <a:buFont typeface="Arial" charset="0"/>
              <a:buNone/>
            </a:pPr>
            <a:endParaRPr lang="it-IT" sz="2000" dirty="0">
              <a:solidFill>
                <a:srgbClr val="002060"/>
              </a:solidFill>
              <a:latin typeface="Titillium Web" charset="0"/>
              <a:sym typeface="Titillium Web" charset="0"/>
            </a:endParaRPr>
          </a:p>
          <a:p>
            <a:pPr algn="just">
              <a:lnSpc>
                <a:spcPct val="90000"/>
              </a:lnSpc>
              <a:buClr>
                <a:srgbClr val="000000"/>
              </a:buClr>
              <a:buSzPts val="2400"/>
              <a:buFont typeface="Arial" charset="0"/>
              <a:buNone/>
            </a:pPr>
            <a:r>
              <a:rPr lang="it-IT" sz="2000" dirty="0">
                <a:solidFill>
                  <a:srgbClr val="002060"/>
                </a:solidFill>
                <a:latin typeface="Titillium Web" charset="0"/>
                <a:sym typeface="Titillium Web" charset="0"/>
              </a:rPr>
              <a:t>La presenza di spazi verdi contribuisce anche all’umanizzazione dell’ospedale, creando un ambiente più accogliente e confortevole, favorendo una visione olistica della cura del paziente, non limitata alla cura, ma estesa alla promozione del benessere psicofisico.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Google Shape;134;p6"/>
          <p:cNvSpPr txBox="1">
            <a:spLocks noChangeArrowheads="1"/>
          </p:cNvSpPr>
          <p:nvPr/>
        </p:nvSpPr>
        <p:spPr bwMode="auto">
          <a:xfrm>
            <a:off x="5849938" y="6180138"/>
            <a:ext cx="166687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/>
          <a:lstStyle/>
          <a:p>
            <a:pPr algn="just">
              <a:buClr>
                <a:srgbClr val="000000"/>
              </a:buClr>
              <a:buSzPts val="1000"/>
              <a:buFont typeface="Arial" charset="0"/>
              <a:buNone/>
            </a:pPr>
            <a:r>
              <a:rPr lang="it-IT" sz="1000">
                <a:solidFill>
                  <a:srgbClr val="002060"/>
                </a:solidFill>
                <a:latin typeface="Titillium Web" charset="0"/>
                <a:sym typeface="Titillium Web" charset="0"/>
              </a:rPr>
              <a:t>In collaborazione con</a:t>
            </a:r>
            <a:endParaRPr lang="it-IT" sz="1200">
              <a:latin typeface="Titillium Web" charset="0"/>
              <a:sym typeface="Titillium Web" charset="0"/>
            </a:endParaRPr>
          </a:p>
        </p:txBody>
      </p:sp>
      <p:pic>
        <p:nvPicPr>
          <p:cNvPr id="22531" name="Google Shape;135;p6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63050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Google Shape;136;p6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97813" y="360363"/>
            <a:ext cx="1246187" cy="1093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Google Shape;137;p6"/>
          <p:cNvSpPr txBox="1">
            <a:spLocks noChangeArrowheads="1"/>
          </p:cNvSpPr>
          <p:nvPr/>
        </p:nvSpPr>
        <p:spPr bwMode="auto">
          <a:xfrm>
            <a:off x="261938" y="6203950"/>
            <a:ext cx="19304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>
            <a:spAutoFit/>
          </a:bodyPr>
          <a:lstStyle/>
          <a:p>
            <a:pPr>
              <a:buClr>
                <a:srgbClr val="000000"/>
              </a:buClr>
              <a:buSzPts val="1000"/>
              <a:buFont typeface="Arial" charset="0"/>
              <a:buNone/>
            </a:pPr>
            <a:r>
              <a:rPr lang="it-IT" sz="1000" b="1" i="1">
                <a:solidFill>
                  <a:srgbClr val="002060"/>
                </a:solidFill>
                <a:latin typeface="Titillium Web" charset="0"/>
                <a:sym typeface="Titillium Web" charset="0"/>
              </a:rPr>
              <a:t>#forumpa2023</a:t>
            </a:r>
            <a:endParaRPr lang="it-IT"/>
          </a:p>
        </p:txBody>
      </p:sp>
      <p:pic>
        <p:nvPicPr>
          <p:cNvPr id="22534" name="Google Shape;138;p6" descr="FPA - Innovazione nella Pubblica Amministrazione e Forum PA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02088" y="5702300"/>
            <a:ext cx="1109662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5" name="Google Shape;139;p6" descr="ASviS - CAI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10413" y="5768975"/>
            <a:ext cx="1820862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6" name="Google Shape;140;p6"/>
          <p:cNvSpPr txBox="1">
            <a:spLocks noChangeArrowheads="1"/>
          </p:cNvSpPr>
          <p:nvPr/>
        </p:nvSpPr>
        <p:spPr bwMode="auto">
          <a:xfrm>
            <a:off x="215900" y="552450"/>
            <a:ext cx="87312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>
            <a:spAutoFit/>
          </a:bodyPr>
          <a:lstStyle/>
          <a:p>
            <a:pPr>
              <a:buClr>
                <a:srgbClr val="000000"/>
              </a:buClr>
              <a:buSzPts val="1600"/>
              <a:buFont typeface="Arial" charset="0"/>
              <a:buNone/>
            </a:pPr>
            <a:r>
              <a:rPr lang="it-IT" sz="1600" b="1">
                <a:solidFill>
                  <a:srgbClr val="2F5496"/>
                </a:solidFill>
                <a:latin typeface="Titillium Web" charset="0"/>
                <a:sym typeface="Titillium Web" charset="0"/>
              </a:rPr>
              <a:t>FORUM PA 2023</a:t>
            </a:r>
            <a:br>
              <a:rPr lang="it-IT" sz="1600" b="1">
                <a:solidFill>
                  <a:srgbClr val="2F5496"/>
                </a:solidFill>
                <a:latin typeface="Titillium Web" charset="0"/>
                <a:sym typeface="Titillium Web" charset="0"/>
              </a:rPr>
            </a:br>
            <a:r>
              <a:rPr lang="it-IT" sz="1200">
                <a:solidFill>
                  <a:srgbClr val="2F5496"/>
                </a:solidFill>
                <a:latin typeface="Titillium Web" charset="0"/>
                <a:sym typeface="Titillium Web" charset="0"/>
              </a:rPr>
              <a:t>«PA SOSTENIBILE 2023»</a:t>
            </a:r>
            <a:endParaRPr lang="it-IT" sz="1200">
              <a:latin typeface="Quattrocento Sans" charset="0"/>
              <a:sym typeface="Quattrocento Sans" charset="0"/>
            </a:endParaRPr>
          </a:p>
          <a:p>
            <a:pPr>
              <a:buClr>
                <a:srgbClr val="000000"/>
              </a:buClr>
              <a:buSzPts val="1200"/>
              <a:buFont typeface="Arial" charset="0"/>
              <a:buNone/>
            </a:pPr>
            <a:r>
              <a:rPr lang="it-IT" sz="1200">
                <a:solidFill>
                  <a:srgbClr val="2F5496"/>
                </a:solidFill>
                <a:latin typeface="Titillium Web" charset="0"/>
                <a:sym typeface="Titillium Web" charset="0"/>
              </a:rPr>
              <a:t>Inclusione, empowerment e persone</a:t>
            </a:r>
            <a:endParaRPr lang="it-IT" sz="1200">
              <a:latin typeface="Quattrocento Sans" charset="0"/>
              <a:sym typeface="Quattrocento Sans" charset="0"/>
            </a:endParaRPr>
          </a:p>
        </p:txBody>
      </p:sp>
      <p:cxnSp>
        <p:nvCxnSpPr>
          <p:cNvPr id="22537" name="Google Shape;141;p6"/>
          <p:cNvCxnSpPr>
            <a:cxnSpLocks noChangeShapeType="1"/>
          </p:cNvCxnSpPr>
          <p:nvPr/>
        </p:nvCxnSpPr>
        <p:spPr bwMode="auto">
          <a:xfrm>
            <a:off x="215900" y="1384300"/>
            <a:ext cx="7108825" cy="0"/>
          </a:xfrm>
          <a:prstGeom prst="straightConnector1">
            <a:avLst/>
          </a:prstGeom>
          <a:noFill/>
          <a:ln w="9525">
            <a:solidFill>
              <a:schemeClr val="bg1"/>
            </a:solidFill>
            <a:miter lim="800000"/>
            <a:headEnd type="none" w="sm" len="sm"/>
            <a:tailEnd type="none" w="sm" len="sm"/>
          </a:ln>
        </p:spPr>
      </p:cxnSp>
      <p:sp>
        <p:nvSpPr>
          <p:cNvPr id="22538" name="Google Shape;142;p6"/>
          <p:cNvSpPr txBox="1">
            <a:spLocks noChangeArrowheads="1"/>
          </p:cNvSpPr>
          <p:nvPr/>
        </p:nvSpPr>
        <p:spPr bwMode="auto">
          <a:xfrm>
            <a:off x="564356" y="1551781"/>
            <a:ext cx="7985125" cy="448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/>
          <a:lstStyle/>
          <a:p>
            <a:pPr>
              <a:lnSpc>
                <a:spcPct val="90000"/>
              </a:lnSpc>
              <a:buClr>
                <a:srgbClr val="000000"/>
              </a:buClr>
              <a:buSzPts val="2400"/>
              <a:buFont typeface="Arial" charset="0"/>
              <a:buNone/>
            </a:pPr>
            <a:r>
              <a:rPr lang="it-IT" sz="2000" b="1" dirty="0">
                <a:solidFill>
                  <a:srgbClr val="002060"/>
                </a:solidFill>
                <a:latin typeface="Titillium Web" charset="0"/>
                <a:sym typeface="Titillium Web" charset="0"/>
              </a:rPr>
              <a:t>PRESENTAZIONE DELLA SOLUZIONE 2/2</a:t>
            </a:r>
            <a:endParaRPr lang="it-IT" dirty="0"/>
          </a:p>
          <a:p>
            <a:pPr>
              <a:lnSpc>
                <a:spcPct val="90000"/>
              </a:lnSpc>
              <a:buClr>
                <a:srgbClr val="000000"/>
              </a:buClr>
              <a:buSzPts val="2400"/>
              <a:buFont typeface="Arial" charset="0"/>
              <a:buNone/>
            </a:pPr>
            <a:endParaRPr lang="it-IT" sz="2000" b="1" dirty="0">
              <a:solidFill>
                <a:srgbClr val="002060"/>
              </a:solidFill>
              <a:latin typeface="Titillium Web" charset="0"/>
              <a:sym typeface="Titillium Web" charset="0"/>
            </a:endParaRPr>
          </a:p>
          <a:p>
            <a:pPr algn="just">
              <a:lnSpc>
                <a:spcPct val="90000"/>
              </a:lnSpc>
              <a:buClr>
                <a:srgbClr val="000000"/>
              </a:buClr>
              <a:buSzPts val="2400"/>
              <a:buFont typeface="Arial" charset="0"/>
              <a:buNone/>
            </a:pPr>
            <a:r>
              <a:rPr lang="it-IT" sz="2000" dirty="0">
                <a:solidFill>
                  <a:srgbClr val="002060"/>
                </a:solidFill>
                <a:latin typeface="Titillium Web" charset="0"/>
                <a:sym typeface="Titillium Web" charset="0"/>
              </a:rPr>
              <a:t>La natura è un potente mezzo di attivazione e al contempo di rilassamento. Un contatto attivo o passivo con la natura è salutare e utile al benessere di chiunque; nella fattispecie le persone fragili, con problemi psichici o fisici, possono beneficiarne in termini riabilitativi, cognitivi, psico emotivi, sociali. </a:t>
            </a:r>
          </a:p>
          <a:p>
            <a:pPr algn="just">
              <a:lnSpc>
                <a:spcPct val="90000"/>
              </a:lnSpc>
              <a:buClr>
                <a:srgbClr val="000000"/>
              </a:buClr>
              <a:buSzPts val="2400"/>
              <a:buFont typeface="Arial" charset="0"/>
              <a:buNone/>
            </a:pPr>
            <a:endParaRPr lang="it-IT" sz="2000" dirty="0">
              <a:solidFill>
                <a:srgbClr val="002060"/>
              </a:solidFill>
              <a:latin typeface="Titillium Web" charset="0"/>
              <a:sym typeface="Titillium Web" charset="0"/>
            </a:endParaRPr>
          </a:p>
          <a:p>
            <a:pPr algn="just">
              <a:lnSpc>
                <a:spcPct val="90000"/>
              </a:lnSpc>
              <a:buClr>
                <a:srgbClr val="000000"/>
              </a:buClr>
              <a:buSzPts val="2400"/>
              <a:buFont typeface="Arial" charset="0"/>
              <a:buNone/>
            </a:pPr>
            <a:r>
              <a:rPr lang="it-IT" sz="2000" dirty="0">
                <a:solidFill>
                  <a:srgbClr val="002060"/>
                </a:solidFill>
                <a:latin typeface="Titillium Web" charset="0"/>
                <a:sym typeface="Titillium Web" charset="0"/>
              </a:rPr>
              <a:t>Per poter attuare questa soluzione è importante tenere conto di alcuni elementi: la disponibilità di luce naturale, il contatto con elementi naturali, la possibilità di offrire “distrazioni positive” ai pazienti; elementi enfatizzati in un’area verde progettata appositamente allo scopo. Inoltre è fondamentale disporre di professionisti specificatamente preparati alle attività di orticoltura terapeutica.</a:t>
            </a:r>
          </a:p>
          <a:p>
            <a:pPr>
              <a:lnSpc>
                <a:spcPct val="90000"/>
              </a:lnSpc>
              <a:buClr>
                <a:srgbClr val="000000"/>
              </a:buClr>
              <a:buSzPts val="2400"/>
              <a:buFont typeface="Arial" charset="0"/>
              <a:buNone/>
            </a:pPr>
            <a:endParaRPr lang="it-IT" sz="2000" dirty="0">
              <a:solidFill>
                <a:srgbClr val="002060"/>
              </a:solidFill>
              <a:latin typeface="Titillium Web" charset="0"/>
              <a:sym typeface="Titillium Web" charset="0"/>
            </a:endParaRPr>
          </a:p>
          <a:p>
            <a:pPr>
              <a:lnSpc>
                <a:spcPct val="90000"/>
              </a:lnSpc>
              <a:buClr>
                <a:srgbClr val="000000"/>
              </a:buClr>
              <a:buSzPts val="2400"/>
              <a:buFont typeface="Arial" charset="0"/>
              <a:buNone/>
            </a:pPr>
            <a:endParaRPr lang="it-IT" sz="2000" b="1" dirty="0">
              <a:solidFill>
                <a:srgbClr val="002060"/>
              </a:solidFill>
              <a:latin typeface="Titillium Web" charset="0"/>
              <a:sym typeface="Titillium Web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Google Shape;147;p7"/>
          <p:cNvSpPr txBox="1">
            <a:spLocks noChangeArrowheads="1"/>
          </p:cNvSpPr>
          <p:nvPr/>
        </p:nvSpPr>
        <p:spPr bwMode="auto">
          <a:xfrm>
            <a:off x="5849938" y="6180138"/>
            <a:ext cx="166687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/>
          <a:lstStyle/>
          <a:p>
            <a:pPr algn="just">
              <a:buClr>
                <a:srgbClr val="000000"/>
              </a:buClr>
              <a:buSzPts val="1000"/>
              <a:buFont typeface="Arial" charset="0"/>
              <a:buNone/>
            </a:pPr>
            <a:r>
              <a:rPr lang="it-IT" sz="1000">
                <a:solidFill>
                  <a:srgbClr val="002060"/>
                </a:solidFill>
                <a:latin typeface="Titillium Web" charset="0"/>
                <a:sym typeface="Titillium Web" charset="0"/>
              </a:rPr>
              <a:t>In collaborazione con</a:t>
            </a:r>
            <a:endParaRPr lang="it-IT" sz="1200">
              <a:latin typeface="Titillium Web" charset="0"/>
              <a:sym typeface="Titillium Web" charset="0"/>
            </a:endParaRPr>
          </a:p>
        </p:txBody>
      </p:sp>
      <p:pic>
        <p:nvPicPr>
          <p:cNvPr id="24579" name="Google Shape;148;p7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63050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Google Shape;149;p7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97813" y="360363"/>
            <a:ext cx="1246187" cy="1093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1" name="Google Shape;150;p7"/>
          <p:cNvSpPr txBox="1">
            <a:spLocks noChangeArrowheads="1"/>
          </p:cNvSpPr>
          <p:nvPr/>
        </p:nvSpPr>
        <p:spPr bwMode="auto">
          <a:xfrm>
            <a:off x="261938" y="6203950"/>
            <a:ext cx="19304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>
            <a:spAutoFit/>
          </a:bodyPr>
          <a:lstStyle/>
          <a:p>
            <a:pPr>
              <a:buClr>
                <a:srgbClr val="000000"/>
              </a:buClr>
              <a:buSzPts val="1000"/>
              <a:buFont typeface="Arial" charset="0"/>
              <a:buNone/>
            </a:pPr>
            <a:r>
              <a:rPr lang="it-IT" sz="1000" b="1" i="1">
                <a:solidFill>
                  <a:srgbClr val="002060"/>
                </a:solidFill>
                <a:latin typeface="Titillium Web" charset="0"/>
                <a:sym typeface="Titillium Web" charset="0"/>
              </a:rPr>
              <a:t>#forumpa2023</a:t>
            </a:r>
            <a:endParaRPr lang="it-IT"/>
          </a:p>
        </p:txBody>
      </p:sp>
      <p:pic>
        <p:nvPicPr>
          <p:cNvPr id="24582" name="Google Shape;151;p7" descr="FPA - Innovazione nella Pubblica Amministrazione e Forum PA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02088" y="5702300"/>
            <a:ext cx="1109662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3" name="Google Shape;152;p7" descr="ASviS - CAI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10413" y="5768975"/>
            <a:ext cx="1820862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4" name="Google Shape;153;p7"/>
          <p:cNvSpPr txBox="1">
            <a:spLocks noChangeArrowheads="1"/>
          </p:cNvSpPr>
          <p:nvPr/>
        </p:nvSpPr>
        <p:spPr bwMode="auto">
          <a:xfrm>
            <a:off x="215900" y="552450"/>
            <a:ext cx="87312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>
            <a:spAutoFit/>
          </a:bodyPr>
          <a:lstStyle/>
          <a:p>
            <a:pPr>
              <a:buClr>
                <a:srgbClr val="000000"/>
              </a:buClr>
              <a:buSzPts val="1600"/>
              <a:buFont typeface="Arial" charset="0"/>
              <a:buNone/>
            </a:pPr>
            <a:r>
              <a:rPr lang="it-IT" sz="1600" b="1">
                <a:solidFill>
                  <a:srgbClr val="2F5496"/>
                </a:solidFill>
                <a:latin typeface="Titillium Web" charset="0"/>
                <a:sym typeface="Titillium Web" charset="0"/>
              </a:rPr>
              <a:t>FORUM PA 2023</a:t>
            </a:r>
            <a:br>
              <a:rPr lang="it-IT" sz="1600" b="1">
                <a:solidFill>
                  <a:srgbClr val="2F5496"/>
                </a:solidFill>
                <a:latin typeface="Titillium Web" charset="0"/>
                <a:sym typeface="Titillium Web" charset="0"/>
              </a:rPr>
            </a:br>
            <a:r>
              <a:rPr lang="it-IT" sz="1200">
                <a:solidFill>
                  <a:srgbClr val="2F5496"/>
                </a:solidFill>
                <a:latin typeface="Titillium Web" charset="0"/>
                <a:sym typeface="Titillium Web" charset="0"/>
              </a:rPr>
              <a:t>«PA SOSTENIBILE 2023»</a:t>
            </a:r>
            <a:endParaRPr lang="it-IT" sz="1200">
              <a:latin typeface="Quattrocento Sans" charset="0"/>
              <a:sym typeface="Quattrocento Sans" charset="0"/>
            </a:endParaRPr>
          </a:p>
          <a:p>
            <a:pPr>
              <a:buClr>
                <a:srgbClr val="000000"/>
              </a:buClr>
              <a:buSzPts val="1200"/>
              <a:buFont typeface="Arial" charset="0"/>
              <a:buNone/>
            </a:pPr>
            <a:r>
              <a:rPr lang="it-IT" sz="1200">
                <a:solidFill>
                  <a:srgbClr val="2F5496"/>
                </a:solidFill>
                <a:latin typeface="Titillium Web" charset="0"/>
                <a:sym typeface="Titillium Web" charset="0"/>
              </a:rPr>
              <a:t>Inclusione, empowerment e persone</a:t>
            </a:r>
            <a:endParaRPr lang="it-IT" sz="1200">
              <a:latin typeface="Quattrocento Sans" charset="0"/>
              <a:sym typeface="Quattrocento Sans" charset="0"/>
            </a:endParaRPr>
          </a:p>
        </p:txBody>
      </p:sp>
      <p:cxnSp>
        <p:nvCxnSpPr>
          <p:cNvPr id="24585" name="Google Shape;154;p7"/>
          <p:cNvCxnSpPr>
            <a:cxnSpLocks noChangeShapeType="1"/>
          </p:cNvCxnSpPr>
          <p:nvPr/>
        </p:nvCxnSpPr>
        <p:spPr bwMode="auto">
          <a:xfrm>
            <a:off x="215900" y="1384300"/>
            <a:ext cx="7108825" cy="0"/>
          </a:xfrm>
          <a:prstGeom prst="straightConnector1">
            <a:avLst/>
          </a:prstGeom>
          <a:noFill/>
          <a:ln w="9525">
            <a:solidFill>
              <a:schemeClr val="bg1"/>
            </a:solidFill>
            <a:miter lim="800000"/>
            <a:headEnd type="none" w="sm" len="sm"/>
            <a:tailEnd type="none" w="sm" len="sm"/>
          </a:ln>
        </p:spPr>
      </p:cxnSp>
      <p:sp>
        <p:nvSpPr>
          <p:cNvPr id="24586" name="Google Shape;155;p7"/>
          <p:cNvSpPr txBox="1">
            <a:spLocks noChangeArrowheads="1"/>
          </p:cNvSpPr>
          <p:nvPr/>
        </p:nvSpPr>
        <p:spPr bwMode="auto">
          <a:xfrm>
            <a:off x="579438" y="2112963"/>
            <a:ext cx="7985125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/>
          <a:lstStyle/>
          <a:p>
            <a:pPr>
              <a:lnSpc>
                <a:spcPct val="90000"/>
              </a:lnSpc>
              <a:buClr>
                <a:srgbClr val="000000"/>
              </a:buClr>
              <a:buSzPts val="2400"/>
              <a:buFont typeface="Arial" charset="0"/>
              <a:buNone/>
            </a:pPr>
            <a:r>
              <a:rPr lang="it-IT" sz="2000" b="1" dirty="0">
                <a:solidFill>
                  <a:srgbClr val="002060"/>
                </a:solidFill>
                <a:latin typeface="Titillium Web" charset="0"/>
                <a:sym typeface="Titillium Web" charset="0"/>
              </a:rPr>
              <a:t>PER ULTERIORI APPROFONDIMENTI</a:t>
            </a:r>
            <a:endParaRPr lang="it-IT" dirty="0"/>
          </a:p>
          <a:p>
            <a:pPr>
              <a:lnSpc>
                <a:spcPct val="90000"/>
              </a:lnSpc>
              <a:buClr>
                <a:srgbClr val="000000"/>
              </a:buClr>
              <a:buSzPts val="2400"/>
              <a:buFont typeface="Arial" charset="0"/>
              <a:buNone/>
            </a:pPr>
            <a:endParaRPr lang="it-IT" sz="2000" b="1" dirty="0">
              <a:solidFill>
                <a:srgbClr val="002060"/>
              </a:solidFill>
              <a:latin typeface="Titillium Web" charset="0"/>
              <a:sym typeface="Titillium Web" charset="0"/>
            </a:endParaRPr>
          </a:p>
          <a:p>
            <a:pPr>
              <a:lnSpc>
                <a:spcPct val="90000"/>
              </a:lnSpc>
              <a:buClr>
                <a:srgbClr val="000000"/>
              </a:buClr>
              <a:buSzPts val="2400"/>
              <a:buFont typeface="Arial" charset="0"/>
              <a:buNone/>
            </a:pPr>
            <a:r>
              <a:rPr lang="it-IT" sz="2000" dirty="0">
                <a:solidFill>
                  <a:srgbClr val="002060"/>
                </a:solidFill>
                <a:latin typeface="Titillium Web" charset="0"/>
                <a:sym typeface="Titillium Web" charset="0"/>
                <a:hlinkClick r:id="rId7"/>
              </a:rPr>
              <a:t>https://www.talentilatenti.it/welfare-point/healing-gardens/</a:t>
            </a:r>
            <a:r>
              <a:rPr lang="it-IT" sz="2000" dirty="0">
                <a:solidFill>
                  <a:srgbClr val="002060"/>
                </a:solidFill>
                <a:latin typeface="Titillium Web" charset="0"/>
                <a:sym typeface="Titillium Web" charset="0"/>
              </a:rPr>
              <a:t> </a:t>
            </a:r>
            <a:endParaRPr lang="it-IT" sz="2000" b="1" dirty="0">
              <a:solidFill>
                <a:srgbClr val="002060"/>
              </a:solidFill>
              <a:latin typeface="Titillium Web" charset="0"/>
              <a:sym typeface="Titillium Web" charset="0"/>
            </a:endParaRPr>
          </a:p>
          <a:p>
            <a:pPr>
              <a:lnSpc>
                <a:spcPct val="90000"/>
              </a:lnSpc>
              <a:buClr>
                <a:srgbClr val="000000"/>
              </a:buClr>
              <a:buSzPts val="2400"/>
              <a:buFont typeface="Arial" charset="0"/>
              <a:buNone/>
            </a:pPr>
            <a:endParaRPr lang="it-IT" sz="2000" b="1" dirty="0">
              <a:solidFill>
                <a:srgbClr val="002060"/>
              </a:solidFill>
              <a:latin typeface="Titillium Web" charset="0"/>
              <a:sym typeface="Titillium Web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Google Shape;160;p8"/>
          <p:cNvSpPr txBox="1">
            <a:spLocks noChangeArrowheads="1"/>
          </p:cNvSpPr>
          <p:nvPr/>
        </p:nvSpPr>
        <p:spPr bwMode="auto">
          <a:xfrm>
            <a:off x="5849938" y="6180138"/>
            <a:ext cx="166687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/>
          <a:lstStyle/>
          <a:p>
            <a:pPr algn="just">
              <a:buClr>
                <a:srgbClr val="000000"/>
              </a:buClr>
              <a:buSzPts val="1000"/>
              <a:buFont typeface="Arial" charset="0"/>
              <a:buNone/>
            </a:pPr>
            <a:r>
              <a:rPr lang="it-IT" sz="1000">
                <a:solidFill>
                  <a:srgbClr val="002060"/>
                </a:solidFill>
                <a:latin typeface="Titillium Web" charset="0"/>
                <a:sym typeface="Titillium Web" charset="0"/>
              </a:rPr>
              <a:t>In collaborazione con</a:t>
            </a:r>
            <a:endParaRPr lang="it-IT" sz="1200">
              <a:latin typeface="Titillium Web" charset="0"/>
              <a:sym typeface="Titillium Web" charset="0"/>
            </a:endParaRPr>
          </a:p>
        </p:txBody>
      </p:sp>
      <p:pic>
        <p:nvPicPr>
          <p:cNvPr id="26627" name="Google Shape;161;p8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63050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Google Shape;162;p8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97813" y="360363"/>
            <a:ext cx="1246187" cy="1093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Google Shape;163;p8"/>
          <p:cNvSpPr txBox="1">
            <a:spLocks noChangeArrowheads="1"/>
          </p:cNvSpPr>
          <p:nvPr/>
        </p:nvSpPr>
        <p:spPr bwMode="auto">
          <a:xfrm>
            <a:off x="261938" y="6203950"/>
            <a:ext cx="19304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>
            <a:spAutoFit/>
          </a:bodyPr>
          <a:lstStyle/>
          <a:p>
            <a:pPr>
              <a:buClr>
                <a:srgbClr val="000000"/>
              </a:buClr>
              <a:buSzPts val="1000"/>
              <a:buFont typeface="Arial" charset="0"/>
              <a:buNone/>
            </a:pPr>
            <a:r>
              <a:rPr lang="it-IT" sz="1000" b="1" i="1">
                <a:solidFill>
                  <a:srgbClr val="002060"/>
                </a:solidFill>
                <a:latin typeface="Titillium Web" charset="0"/>
                <a:sym typeface="Titillium Web" charset="0"/>
              </a:rPr>
              <a:t>#forumpa2023</a:t>
            </a:r>
            <a:endParaRPr lang="it-IT"/>
          </a:p>
        </p:txBody>
      </p:sp>
      <p:pic>
        <p:nvPicPr>
          <p:cNvPr id="26630" name="Google Shape;164;p8" descr="FPA - Innovazione nella Pubblica Amministrazione e Forum PA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02088" y="5702300"/>
            <a:ext cx="1109662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1" name="Google Shape;165;p8" descr="ASviS - CAI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10413" y="5768975"/>
            <a:ext cx="1820862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2" name="Google Shape;166;p8"/>
          <p:cNvSpPr txBox="1">
            <a:spLocks noChangeArrowheads="1"/>
          </p:cNvSpPr>
          <p:nvPr/>
        </p:nvSpPr>
        <p:spPr bwMode="auto">
          <a:xfrm>
            <a:off x="215900" y="552450"/>
            <a:ext cx="87312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>
            <a:spAutoFit/>
          </a:bodyPr>
          <a:lstStyle/>
          <a:p>
            <a:pPr>
              <a:buClr>
                <a:srgbClr val="000000"/>
              </a:buClr>
              <a:buSzPts val="1600"/>
              <a:buFont typeface="Arial" charset="0"/>
              <a:buNone/>
            </a:pPr>
            <a:r>
              <a:rPr lang="it-IT" sz="1600" b="1">
                <a:solidFill>
                  <a:srgbClr val="2F5496"/>
                </a:solidFill>
                <a:latin typeface="Titillium Web" charset="0"/>
                <a:sym typeface="Titillium Web" charset="0"/>
              </a:rPr>
              <a:t>FORUM PA 2023</a:t>
            </a:r>
            <a:br>
              <a:rPr lang="it-IT" sz="1600" b="1">
                <a:solidFill>
                  <a:srgbClr val="2F5496"/>
                </a:solidFill>
                <a:latin typeface="Titillium Web" charset="0"/>
                <a:sym typeface="Titillium Web" charset="0"/>
              </a:rPr>
            </a:br>
            <a:r>
              <a:rPr lang="it-IT" sz="1200">
                <a:solidFill>
                  <a:srgbClr val="2F5496"/>
                </a:solidFill>
                <a:latin typeface="Titillium Web" charset="0"/>
                <a:sym typeface="Titillium Web" charset="0"/>
              </a:rPr>
              <a:t>«PA SOSTENIBILE 2023»</a:t>
            </a:r>
            <a:endParaRPr lang="it-IT" sz="1200">
              <a:latin typeface="Quattrocento Sans" charset="0"/>
              <a:sym typeface="Quattrocento Sans" charset="0"/>
            </a:endParaRPr>
          </a:p>
          <a:p>
            <a:pPr>
              <a:buClr>
                <a:srgbClr val="000000"/>
              </a:buClr>
              <a:buSzPts val="1200"/>
              <a:buFont typeface="Arial" charset="0"/>
              <a:buNone/>
            </a:pPr>
            <a:r>
              <a:rPr lang="it-IT" sz="1200">
                <a:solidFill>
                  <a:srgbClr val="2F5496"/>
                </a:solidFill>
                <a:latin typeface="Titillium Web" charset="0"/>
                <a:sym typeface="Titillium Web" charset="0"/>
              </a:rPr>
              <a:t>Inclusione, empowerment e persone</a:t>
            </a:r>
            <a:endParaRPr lang="it-IT" sz="1200">
              <a:latin typeface="Quattrocento Sans" charset="0"/>
              <a:sym typeface="Quattrocento Sans" charset="0"/>
            </a:endParaRPr>
          </a:p>
        </p:txBody>
      </p:sp>
      <p:cxnSp>
        <p:nvCxnSpPr>
          <p:cNvPr id="26633" name="Google Shape;167;p8"/>
          <p:cNvCxnSpPr>
            <a:cxnSpLocks noChangeShapeType="1"/>
          </p:cNvCxnSpPr>
          <p:nvPr/>
        </p:nvCxnSpPr>
        <p:spPr bwMode="auto">
          <a:xfrm>
            <a:off x="215900" y="1384300"/>
            <a:ext cx="7108825" cy="0"/>
          </a:xfrm>
          <a:prstGeom prst="straightConnector1">
            <a:avLst/>
          </a:prstGeom>
          <a:noFill/>
          <a:ln w="9525">
            <a:solidFill>
              <a:schemeClr val="bg1"/>
            </a:solidFill>
            <a:miter lim="800000"/>
            <a:headEnd type="none" w="sm" len="sm"/>
            <a:tailEnd type="none" w="sm" len="sm"/>
          </a:ln>
        </p:spPr>
      </p:cxnSp>
      <p:sp>
        <p:nvSpPr>
          <p:cNvPr id="26634" name="Google Shape;168;p8"/>
          <p:cNvSpPr txBox="1">
            <a:spLocks noChangeArrowheads="1"/>
          </p:cNvSpPr>
          <p:nvPr/>
        </p:nvSpPr>
        <p:spPr bwMode="auto">
          <a:xfrm>
            <a:off x="579438" y="2112963"/>
            <a:ext cx="7985125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/>
          <a:lstStyle/>
          <a:p>
            <a:pPr>
              <a:lnSpc>
                <a:spcPct val="90000"/>
              </a:lnSpc>
              <a:buClr>
                <a:srgbClr val="000000"/>
              </a:buClr>
              <a:buSzPts val="2400"/>
              <a:buFont typeface="Arial" charset="0"/>
              <a:buNone/>
            </a:pPr>
            <a:r>
              <a:rPr lang="it-IT" sz="2000" b="1" dirty="0">
                <a:solidFill>
                  <a:srgbClr val="002060"/>
                </a:solidFill>
                <a:latin typeface="Titillium Web" charset="0"/>
                <a:sym typeface="Titillium Web" charset="0"/>
              </a:rPr>
              <a:t>ANAGRAFICA DEL REFERENTE</a:t>
            </a:r>
            <a:endParaRPr lang="it-IT" dirty="0"/>
          </a:p>
          <a:p>
            <a:pPr>
              <a:lnSpc>
                <a:spcPct val="90000"/>
              </a:lnSpc>
              <a:buClr>
                <a:srgbClr val="000000"/>
              </a:buClr>
              <a:buSzPts val="2400"/>
              <a:buFont typeface="Arial" charset="0"/>
              <a:buNone/>
            </a:pPr>
            <a:endParaRPr lang="it-IT" sz="2000" b="1" dirty="0">
              <a:solidFill>
                <a:srgbClr val="002060"/>
              </a:solidFill>
              <a:latin typeface="Titillium Web" charset="0"/>
              <a:sym typeface="Titillium Web" charset="0"/>
            </a:endParaRPr>
          </a:p>
          <a:p>
            <a:pPr>
              <a:lnSpc>
                <a:spcPct val="90000"/>
              </a:lnSpc>
              <a:buClr>
                <a:srgbClr val="000000"/>
              </a:buClr>
              <a:buSzPts val="2400"/>
              <a:buFont typeface="Arial" charset="0"/>
              <a:buNone/>
            </a:pPr>
            <a:r>
              <a:rPr lang="it-IT" sz="2000" dirty="0">
                <a:solidFill>
                  <a:srgbClr val="002060"/>
                </a:solidFill>
                <a:latin typeface="Titillium Web" charset="0"/>
                <a:sym typeface="Titillium Web" charset="0"/>
              </a:rPr>
              <a:t>Nome e Cognome: Paola Malvasio</a:t>
            </a:r>
            <a:endParaRPr lang="it-IT" dirty="0"/>
          </a:p>
          <a:p>
            <a:pPr>
              <a:lnSpc>
                <a:spcPct val="90000"/>
              </a:lnSpc>
              <a:buClr>
                <a:srgbClr val="000000"/>
              </a:buClr>
              <a:buSzPts val="2400"/>
              <a:buFont typeface="Arial" charset="0"/>
              <a:buNone/>
            </a:pPr>
            <a:r>
              <a:rPr lang="it-IT" sz="2000" dirty="0">
                <a:solidFill>
                  <a:srgbClr val="002060"/>
                </a:solidFill>
                <a:latin typeface="Titillium Web" charset="0"/>
                <a:sym typeface="Titillium Web" charset="0"/>
              </a:rPr>
              <a:t>Email: </a:t>
            </a:r>
            <a:r>
              <a:rPr lang="it-IT" sz="2000" u="sng" dirty="0">
                <a:solidFill>
                  <a:schemeClr val="hlink"/>
                </a:solidFill>
                <a:latin typeface="Titillium Web" charset="0"/>
                <a:sym typeface="Titillium Web" charset="0"/>
                <a:hlinkClick r:id="rId7"/>
              </a:rPr>
              <a:t>pmalvasio@aslcn2.it</a:t>
            </a:r>
            <a:r>
              <a:rPr lang="it-IT" sz="2000" u="sng" dirty="0">
                <a:solidFill>
                  <a:schemeClr val="hlink"/>
                </a:solidFill>
                <a:latin typeface="Titillium Web" charset="0"/>
                <a:sym typeface="Titillium Web" charset="0"/>
              </a:rPr>
              <a:t> </a:t>
            </a:r>
            <a:r>
              <a:rPr lang="it-IT" sz="2000" dirty="0">
                <a:solidFill>
                  <a:srgbClr val="002060"/>
                </a:solidFill>
                <a:latin typeface="Titillium Web" charset="0"/>
                <a:sym typeface="Titillium Web" charset="0"/>
              </a:rPr>
              <a:t>/ </a:t>
            </a:r>
            <a:r>
              <a:rPr lang="it-IT" sz="2000" dirty="0">
                <a:solidFill>
                  <a:srgbClr val="002060"/>
                </a:solidFill>
                <a:latin typeface="Titillium Web" charset="0"/>
                <a:sym typeface="Titillium Web" charset="0"/>
                <a:hlinkClick r:id="rId8"/>
              </a:rPr>
              <a:t>progetti.innovativi@aslcn2.it</a:t>
            </a:r>
            <a:r>
              <a:rPr lang="it-IT" sz="2000" dirty="0">
                <a:solidFill>
                  <a:srgbClr val="002060"/>
                </a:solidFill>
                <a:latin typeface="Titillium Web" charset="0"/>
                <a:sym typeface="Titillium Web" charset="0"/>
              </a:rPr>
              <a:t>   </a:t>
            </a:r>
            <a:endParaRPr lang="it-IT" dirty="0"/>
          </a:p>
          <a:p>
            <a:pPr>
              <a:lnSpc>
                <a:spcPct val="90000"/>
              </a:lnSpc>
              <a:buClr>
                <a:srgbClr val="000000"/>
              </a:buClr>
              <a:buSzPts val="2400"/>
              <a:buFont typeface="Arial" charset="0"/>
              <a:buNone/>
            </a:pPr>
            <a:endParaRPr lang="it-IT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513</Words>
  <Application>Microsoft Office PowerPoint</Application>
  <PresentationFormat>Presentazione su schermo (4:3)</PresentationFormat>
  <Paragraphs>71</Paragraphs>
  <Slides>7</Slides>
  <Notes>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2" baseType="lpstr">
      <vt:lpstr>Quattrocento Sans</vt:lpstr>
      <vt:lpstr>Calibri</vt:lpstr>
      <vt:lpstr>Arial</vt:lpstr>
      <vt:lpstr>Titillium Web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Alice Bontempi</dc:creator>
  <cp:lastModifiedBy>Reano Luca</cp:lastModifiedBy>
  <cp:revision>2</cp:revision>
  <dcterms:created xsi:type="dcterms:W3CDTF">2023-02-21T16:11:06Z</dcterms:created>
  <dcterms:modified xsi:type="dcterms:W3CDTF">2023-04-06T10:24:45Z</dcterms:modified>
</cp:coreProperties>
</file>