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2" r:id="rId6"/>
    <p:sldId id="263" r:id="rId7"/>
    <p:sldId id="264" r:id="rId8"/>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0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109"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na Frassoni | Tsm" userId="0fe2d4b8-09ef-4b9f-9e37-c0fb516c5dc7" providerId="ADAL" clId="{7B56375C-9264-4E2B-BF05-CD65A59E92C3}"/>
    <pc:docChg chg="custSel modSld">
      <pc:chgData name="Cristina Frassoni | Tsm" userId="0fe2d4b8-09ef-4b9f-9e37-c0fb516c5dc7" providerId="ADAL" clId="{7B56375C-9264-4E2B-BF05-CD65A59E92C3}" dt="2023-03-30T06:42:44.170" v="218" actId="20577"/>
      <pc:docMkLst>
        <pc:docMk/>
      </pc:docMkLst>
      <pc:sldChg chg="modSp mod">
        <pc:chgData name="Cristina Frassoni | Tsm" userId="0fe2d4b8-09ef-4b9f-9e37-c0fb516c5dc7" providerId="ADAL" clId="{7B56375C-9264-4E2B-BF05-CD65A59E92C3}" dt="2023-03-30T06:25:41.338" v="184" actId="20577"/>
        <pc:sldMkLst>
          <pc:docMk/>
          <pc:sldMk cId="1270864753" sldId="259"/>
        </pc:sldMkLst>
        <pc:spChg chg="mod">
          <ac:chgData name="Cristina Frassoni | Tsm" userId="0fe2d4b8-09ef-4b9f-9e37-c0fb516c5dc7" providerId="ADAL" clId="{7B56375C-9264-4E2B-BF05-CD65A59E92C3}" dt="2023-03-30T06:25:41.338" v="184" actId="20577"/>
          <ac:spMkLst>
            <pc:docMk/>
            <pc:sldMk cId="1270864753" sldId="259"/>
            <ac:spMk id="7" creationId="{2542426D-C8F7-0076-3FB7-94EB6EE75273}"/>
          </ac:spMkLst>
        </pc:spChg>
      </pc:sldChg>
      <pc:sldChg chg="modSp mod">
        <pc:chgData name="Cristina Frassoni | Tsm" userId="0fe2d4b8-09ef-4b9f-9e37-c0fb516c5dc7" providerId="ADAL" clId="{7B56375C-9264-4E2B-BF05-CD65A59E92C3}" dt="2023-03-30T06:18:09.416" v="100" actId="20577"/>
        <pc:sldMkLst>
          <pc:docMk/>
          <pc:sldMk cId="2526205064" sldId="261"/>
        </pc:sldMkLst>
        <pc:spChg chg="mod">
          <ac:chgData name="Cristina Frassoni | Tsm" userId="0fe2d4b8-09ef-4b9f-9e37-c0fb516c5dc7" providerId="ADAL" clId="{7B56375C-9264-4E2B-BF05-CD65A59E92C3}" dt="2023-03-30T06:18:09.416" v="100" actId="20577"/>
          <ac:spMkLst>
            <pc:docMk/>
            <pc:sldMk cId="2526205064" sldId="261"/>
            <ac:spMk id="7" creationId="{2542426D-C8F7-0076-3FB7-94EB6EE75273}"/>
          </ac:spMkLst>
        </pc:spChg>
      </pc:sldChg>
      <pc:sldChg chg="modSp mod">
        <pc:chgData name="Cristina Frassoni | Tsm" userId="0fe2d4b8-09ef-4b9f-9e37-c0fb516c5dc7" providerId="ADAL" clId="{7B56375C-9264-4E2B-BF05-CD65A59E92C3}" dt="2023-03-30T06:19:42.883" v="115" actId="20577"/>
        <pc:sldMkLst>
          <pc:docMk/>
          <pc:sldMk cId="3774676520" sldId="262"/>
        </pc:sldMkLst>
        <pc:spChg chg="mod">
          <ac:chgData name="Cristina Frassoni | Tsm" userId="0fe2d4b8-09ef-4b9f-9e37-c0fb516c5dc7" providerId="ADAL" clId="{7B56375C-9264-4E2B-BF05-CD65A59E92C3}" dt="2023-03-30T06:19:42.883" v="115" actId="20577"/>
          <ac:spMkLst>
            <pc:docMk/>
            <pc:sldMk cId="3774676520" sldId="262"/>
            <ac:spMk id="7" creationId="{2542426D-C8F7-0076-3FB7-94EB6EE75273}"/>
          </ac:spMkLst>
        </pc:spChg>
      </pc:sldChg>
      <pc:sldChg chg="modSp mod">
        <pc:chgData name="Cristina Frassoni | Tsm" userId="0fe2d4b8-09ef-4b9f-9e37-c0fb516c5dc7" providerId="ADAL" clId="{7B56375C-9264-4E2B-BF05-CD65A59E92C3}" dt="2023-03-30T06:23:31.456" v="179" actId="1076"/>
        <pc:sldMkLst>
          <pc:docMk/>
          <pc:sldMk cId="1092215371" sldId="263"/>
        </pc:sldMkLst>
        <pc:spChg chg="mod">
          <ac:chgData name="Cristina Frassoni | Tsm" userId="0fe2d4b8-09ef-4b9f-9e37-c0fb516c5dc7" providerId="ADAL" clId="{7B56375C-9264-4E2B-BF05-CD65A59E92C3}" dt="2023-03-30T06:23:17.930" v="178" actId="20577"/>
          <ac:spMkLst>
            <pc:docMk/>
            <pc:sldMk cId="1092215371" sldId="263"/>
            <ac:spMk id="7" creationId="{2542426D-C8F7-0076-3FB7-94EB6EE75273}"/>
          </ac:spMkLst>
        </pc:spChg>
        <pc:picChg chg="mod">
          <ac:chgData name="Cristina Frassoni | Tsm" userId="0fe2d4b8-09ef-4b9f-9e37-c0fb516c5dc7" providerId="ADAL" clId="{7B56375C-9264-4E2B-BF05-CD65A59E92C3}" dt="2023-03-30T06:23:31.456" v="179" actId="1076"/>
          <ac:picMkLst>
            <pc:docMk/>
            <pc:sldMk cId="1092215371" sldId="263"/>
            <ac:picMk id="8" creationId="{DC507DD6-E167-3EF5-F71F-767CE7BAB867}"/>
          </ac:picMkLst>
        </pc:picChg>
      </pc:sldChg>
      <pc:sldChg chg="modSp mod">
        <pc:chgData name="Cristina Frassoni | Tsm" userId="0fe2d4b8-09ef-4b9f-9e37-c0fb516c5dc7" providerId="ADAL" clId="{7B56375C-9264-4E2B-BF05-CD65A59E92C3}" dt="2023-03-30T06:42:44.170" v="218" actId="20577"/>
        <pc:sldMkLst>
          <pc:docMk/>
          <pc:sldMk cId="273765657" sldId="264"/>
        </pc:sldMkLst>
        <pc:spChg chg="mod">
          <ac:chgData name="Cristina Frassoni | Tsm" userId="0fe2d4b8-09ef-4b9f-9e37-c0fb516c5dc7" providerId="ADAL" clId="{7B56375C-9264-4E2B-BF05-CD65A59E92C3}" dt="2023-03-30T06:42:44.170" v="218" actId="20577"/>
          <ac:spMkLst>
            <pc:docMk/>
            <pc:sldMk cId="273765657" sldId="264"/>
            <ac:spMk id="7" creationId="{2542426D-C8F7-0076-3FB7-94EB6EE75273}"/>
          </ac:spMkLst>
        </pc:spChg>
      </pc:sldChg>
    </pc:docChg>
  </pc:docChgLst>
  <pc:docChgLst>
    <pc:chgData name="Cristina Frassoni | Tsm" userId="0fe2d4b8-09ef-4b9f-9e37-c0fb516c5dc7" providerId="ADAL" clId="{7A33005B-EF66-4AA2-A208-F78A507DFBD8}"/>
    <pc:docChg chg="modSld">
      <pc:chgData name="Cristina Frassoni | Tsm" userId="0fe2d4b8-09ef-4b9f-9e37-c0fb516c5dc7" providerId="ADAL" clId="{7A33005B-EF66-4AA2-A208-F78A507DFBD8}" dt="2023-03-29T11:57:11.207" v="6" actId="255"/>
      <pc:docMkLst>
        <pc:docMk/>
      </pc:docMkLst>
      <pc:sldChg chg="modSp mod">
        <pc:chgData name="Cristina Frassoni | Tsm" userId="0fe2d4b8-09ef-4b9f-9e37-c0fb516c5dc7" providerId="ADAL" clId="{7A33005B-EF66-4AA2-A208-F78A507DFBD8}" dt="2023-03-29T11:57:11.207" v="6" actId="255"/>
        <pc:sldMkLst>
          <pc:docMk/>
          <pc:sldMk cId="1092215371" sldId="263"/>
        </pc:sldMkLst>
        <pc:spChg chg="mod">
          <ac:chgData name="Cristina Frassoni | Tsm" userId="0fe2d4b8-09ef-4b9f-9e37-c0fb516c5dc7" providerId="ADAL" clId="{7A33005B-EF66-4AA2-A208-F78A507DFBD8}" dt="2023-03-29T11:57:11.207" v="6" actId="255"/>
          <ac:spMkLst>
            <pc:docMk/>
            <pc:sldMk cId="1092215371" sldId="263"/>
            <ac:spMk id="7" creationId="{2542426D-C8F7-0076-3FB7-94EB6EE75273}"/>
          </ac:spMkLst>
        </pc:spChg>
      </pc:sldChg>
    </pc:docChg>
  </pc:docChgLst>
  <pc:docChgLst>
    <pc:chgData name="Cristina Frassoni | Tsm" userId="0fe2d4b8-09ef-4b9f-9e37-c0fb516c5dc7" providerId="ADAL" clId="{255FB2DB-B0BF-4E98-B13C-8E770FB6F26E}"/>
    <pc:docChg chg="undo custSel modSld">
      <pc:chgData name="Cristina Frassoni | Tsm" userId="0fe2d4b8-09ef-4b9f-9e37-c0fb516c5dc7" providerId="ADAL" clId="{255FB2DB-B0BF-4E98-B13C-8E770FB6F26E}" dt="2023-03-28T15:11:19.166" v="3233" actId="20577"/>
      <pc:docMkLst>
        <pc:docMk/>
      </pc:docMkLst>
      <pc:sldChg chg="modSp mod">
        <pc:chgData name="Cristina Frassoni | Tsm" userId="0fe2d4b8-09ef-4b9f-9e37-c0fb516c5dc7" providerId="ADAL" clId="{255FB2DB-B0BF-4E98-B13C-8E770FB6F26E}" dt="2023-03-28T13:59:28.096" v="2192"/>
        <pc:sldMkLst>
          <pc:docMk/>
          <pc:sldMk cId="2526205064" sldId="261"/>
        </pc:sldMkLst>
        <pc:spChg chg="mod">
          <ac:chgData name="Cristina Frassoni | Tsm" userId="0fe2d4b8-09ef-4b9f-9e37-c0fb516c5dc7" providerId="ADAL" clId="{255FB2DB-B0BF-4E98-B13C-8E770FB6F26E}" dt="2023-03-28T13:59:28.096" v="2192"/>
          <ac:spMkLst>
            <pc:docMk/>
            <pc:sldMk cId="2526205064" sldId="261"/>
            <ac:spMk id="7" creationId="{2542426D-C8F7-0076-3FB7-94EB6EE75273}"/>
          </ac:spMkLst>
        </pc:spChg>
      </pc:sldChg>
      <pc:sldChg chg="modSp mod">
        <pc:chgData name="Cristina Frassoni | Tsm" userId="0fe2d4b8-09ef-4b9f-9e37-c0fb516c5dc7" providerId="ADAL" clId="{255FB2DB-B0BF-4E98-B13C-8E770FB6F26E}" dt="2023-03-28T13:53:52.906" v="1415" actId="20577"/>
        <pc:sldMkLst>
          <pc:docMk/>
          <pc:sldMk cId="3774676520" sldId="262"/>
        </pc:sldMkLst>
        <pc:spChg chg="mod">
          <ac:chgData name="Cristina Frassoni | Tsm" userId="0fe2d4b8-09ef-4b9f-9e37-c0fb516c5dc7" providerId="ADAL" clId="{255FB2DB-B0BF-4E98-B13C-8E770FB6F26E}" dt="2023-03-28T13:53:52.906" v="1415" actId="20577"/>
          <ac:spMkLst>
            <pc:docMk/>
            <pc:sldMk cId="3774676520" sldId="262"/>
            <ac:spMk id="7" creationId="{2542426D-C8F7-0076-3FB7-94EB6EE75273}"/>
          </ac:spMkLst>
        </pc:spChg>
      </pc:sldChg>
      <pc:sldChg chg="addSp modSp mod modAnim">
        <pc:chgData name="Cristina Frassoni | Tsm" userId="0fe2d4b8-09ef-4b9f-9e37-c0fb516c5dc7" providerId="ADAL" clId="{255FB2DB-B0BF-4E98-B13C-8E770FB6F26E}" dt="2023-03-28T15:11:19.166" v="3233" actId="20577"/>
        <pc:sldMkLst>
          <pc:docMk/>
          <pc:sldMk cId="1092215371" sldId="263"/>
        </pc:sldMkLst>
        <pc:spChg chg="mod">
          <ac:chgData name="Cristina Frassoni | Tsm" userId="0fe2d4b8-09ef-4b9f-9e37-c0fb516c5dc7" providerId="ADAL" clId="{255FB2DB-B0BF-4E98-B13C-8E770FB6F26E}" dt="2023-03-28T15:11:19.166" v="3233" actId="20577"/>
          <ac:spMkLst>
            <pc:docMk/>
            <pc:sldMk cId="1092215371" sldId="263"/>
            <ac:spMk id="7" creationId="{2542426D-C8F7-0076-3FB7-94EB6EE75273}"/>
          </ac:spMkLst>
        </pc:spChg>
        <pc:picChg chg="add mod">
          <ac:chgData name="Cristina Frassoni | Tsm" userId="0fe2d4b8-09ef-4b9f-9e37-c0fb516c5dc7" providerId="ADAL" clId="{255FB2DB-B0BF-4E98-B13C-8E770FB6F26E}" dt="2023-03-28T15:10:49.890" v="3222" actId="14100"/>
          <ac:picMkLst>
            <pc:docMk/>
            <pc:sldMk cId="1092215371" sldId="263"/>
            <ac:picMk id="8" creationId="{DC507DD6-E167-3EF5-F71F-767CE7BAB867}"/>
          </ac:picMkLst>
        </pc:picChg>
      </pc:sldChg>
      <pc:sldChg chg="modSp mod">
        <pc:chgData name="Cristina Frassoni | Tsm" userId="0fe2d4b8-09ef-4b9f-9e37-c0fb516c5dc7" providerId="ADAL" clId="{255FB2DB-B0BF-4E98-B13C-8E770FB6F26E}" dt="2023-03-28T14:20:27.936" v="3117" actId="20577"/>
        <pc:sldMkLst>
          <pc:docMk/>
          <pc:sldMk cId="273765657" sldId="264"/>
        </pc:sldMkLst>
        <pc:spChg chg="mod">
          <ac:chgData name="Cristina Frassoni | Tsm" userId="0fe2d4b8-09ef-4b9f-9e37-c0fb516c5dc7" providerId="ADAL" clId="{255FB2DB-B0BF-4E98-B13C-8E770FB6F26E}" dt="2023-03-28T14:20:27.936" v="3117" actId="20577"/>
          <ac:spMkLst>
            <pc:docMk/>
            <pc:sldMk cId="273765657" sldId="264"/>
            <ac:spMk id="7" creationId="{2542426D-C8F7-0076-3FB7-94EB6EE75273}"/>
          </ac:spMkLst>
        </pc:spChg>
      </pc:sldChg>
    </pc:docChg>
  </pc:docChgLst>
  <pc:docChgLst>
    <pc:chgData name="Cristina Frassoni | Tsm" userId="0fe2d4b8-09ef-4b9f-9e37-c0fb516c5dc7" providerId="ADAL" clId="{7D986E24-9B0D-4BF1-B9EB-6D7F037DAB64}"/>
    <pc:docChg chg="delSld">
      <pc:chgData name="Cristina Frassoni | Tsm" userId="0fe2d4b8-09ef-4b9f-9e37-c0fb516c5dc7" providerId="ADAL" clId="{7D986E24-9B0D-4BF1-B9EB-6D7F037DAB64}" dt="2023-04-05T08:25:14.795" v="0" actId="2696"/>
      <pc:docMkLst>
        <pc:docMk/>
      </pc:docMkLst>
      <pc:sldChg chg="del">
        <pc:chgData name="Cristina Frassoni | Tsm" userId="0fe2d4b8-09ef-4b9f-9e37-c0fb516c5dc7" providerId="ADAL" clId="{7D986E24-9B0D-4BF1-B9EB-6D7F037DAB64}" dt="2023-04-05T08:25:14.795" v="0" actId="2696"/>
        <pc:sldMkLst>
          <pc:docMk/>
          <pc:sldMk cId="3402410080" sldId="25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a:p>
        </p:txBody>
      </p:sp>
      <p:sp>
        <p:nvSpPr>
          <p:cNvPr id="4" name="Date Placeholder 3"/>
          <p:cNvSpPr>
            <a:spLocks noGrp="1"/>
          </p:cNvSpPr>
          <p:nvPr>
            <p:ph type="dt" sz="half" idx="10"/>
          </p:nvPr>
        </p:nvSpPr>
        <p:spPr/>
        <p:txBody>
          <a:bodyPr/>
          <a:lstStyle/>
          <a:p>
            <a:fld id="{A79DA043-4741-42F4-8D2A-57DA1831F13B}" type="datetimeFigureOut">
              <a:rPr lang="it-IT" smtClean="0"/>
              <a:t>05/04/2023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728563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A79DA043-4741-42F4-8D2A-57DA1831F13B}" type="datetimeFigureOut">
              <a:rPr lang="it-IT" smtClean="0"/>
              <a:t>05/04/2023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984025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79DA043-4741-42F4-8D2A-57DA1831F13B}" type="datetimeFigureOut">
              <a:rPr lang="it-IT" smtClean="0"/>
              <a:t>05/04/2023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4192072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fld id="{A79DA043-4741-42F4-8D2A-57DA1831F13B}" type="datetimeFigureOut">
              <a:rPr lang="it-IT" smtClean="0"/>
              <a:t>05/04/2023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09867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A79DA043-4741-42F4-8D2A-57DA1831F13B}" type="datetimeFigureOut">
              <a:rPr lang="it-IT" smtClean="0"/>
              <a:t>05/04/2023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3665838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Date Placeholder 2"/>
          <p:cNvSpPr>
            <a:spLocks noGrp="1"/>
          </p:cNvSpPr>
          <p:nvPr>
            <p:ph type="dt" sz="half" idx="10"/>
          </p:nvPr>
        </p:nvSpPr>
        <p:spPr/>
        <p:txBody>
          <a:bodyPr/>
          <a:lstStyle/>
          <a:p>
            <a:fld id="{A79DA043-4741-42F4-8D2A-57DA1831F13B}" type="datetimeFigureOut">
              <a:rPr lang="it-IT" smtClean="0"/>
              <a:t>05/04/2023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534386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DA043-4741-42F4-8D2A-57DA1831F13B}" type="datetimeFigureOut">
              <a:rPr lang="it-IT" smtClean="0"/>
              <a:t>05/04/2023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2607126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79DA043-4741-42F4-8D2A-57DA1831F13B}" type="datetimeFigureOut">
              <a:rPr lang="it-IT" smtClean="0"/>
              <a:t>05/04/2023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947015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79DA043-4741-42F4-8D2A-57DA1831F13B}" type="datetimeFigureOut">
              <a:rPr lang="it-IT" smtClean="0"/>
              <a:t>05/04/2023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1328118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A79DA043-4741-42F4-8D2A-57DA1831F13B}" type="datetimeFigureOut">
              <a:rPr lang="it-IT" smtClean="0"/>
              <a:t>05/04/2023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78090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A79DA043-4741-42F4-8D2A-57DA1831F13B}" type="datetimeFigureOut">
              <a:rPr lang="it-IT" smtClean="0"/>
              <a:t>05/04/2023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3CE624A-0232-4E65-826E-C983756A04C5}" type="slidenum">
              <a:rPr lang="it-IT" smtClean="0"/>
              <a:t>‹N›</a:t>
            </a:fld>
            <a:endParaRPr lang="it-IT"/>
          </a:p>
        </p:txBody>
      </p:sp>
    </p:spTree>
    <p:extLst>
      <p:ext uri="{BB962C8B-B14F-4D97-AF65-F5344CB8AC3E}">
        <p14:creationId xmlns:p14="http://schemas.microsoft.com/office/powerpoint/2010/main" val="304276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9DA043-4741-42F4-8D2A-57DA1831F13B}" type="datetimeFigureOut">
              <a:rPr lang="it-IT" smtClean="0"/>
              <a:t>05/04/2023</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E624A-0232-4E65-826E-C983756A04C5}" type="slidenum">
              <a:rPr lang="it-IT" smtClean="0"/>
              <a:t>‹N›</a:t>
            </a:fld>
            <a:endParaRPr lang="it-IT"/>
          </a:p>
        </p:txBody>
      </p:sp>
    </p:spTree>
    <p:extLst>
      <p:ext uri="{BB962C8B-B14F-4D97-AF65-F5344CB8AC3E}">
        <p14:creationId xmlns:p14="http://schemas.microsoft.com/office/powerpoint/2010/main" val="1171995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silvia.bruno@tsm.tn.it" TargetMode="Externa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a:solidFill>
                  <a:srgbClr val="002060"/>
                </a:solidFill>
                <a:latin typeface="Titillium Web" panose="00000500000000000000" pitchFamily="2" charset="0"/>
              </a:rPr>
              <a:t>#forumpa2023</a:t>
            </a:r>
          </a:p>
        </p:txBody>
      </p:sp>
      <p:sp>
        <p:nvSpPr>
          <p:cNvPr id="10" name="CasellaDiTesto 9">
            <a:extLst>
              <a:ext uri="{FF2B5EF4-FFF2-40B4-BE49-F238E27FC236}">
                <a16:creationId xmlns:a16="http://schemas.microsoft.com/office/drawing/2014/main" id="{4AE92B1B-6F79-D71F-4134-47532839E7EA}"/>
              </a:ext>
            </a:extLst>
          </p:cNvPr>
          <p:cNvSpPr txBox="1"/>
          <p:nvPr/>
        </p:nvSpPr>
        <p:spPr>
          <a:xfrm>
            <a:off x="760393" y="2705725"/>
            <a:ext cx="7642077" cy="1446550"/>
          </a:xfrm>
          <a:prstGeom prst="rect">
            <a:avLst/>
          </a:prstGeom>
          <a:noFill/>
        </p:spPr>
        <p:txBody>
          <a:bodyPr wrap="square" rtlCol="0">
            <a:spAutoFit/>
          </a:bodyPr>
          <a:lstStyle/>
          <a:p>
            <a:pPr algn="ctr" rtl="0" fontAlgn="base"/>
            <a:r>
              <a:rPr lang="it-IT" sz="6000" b="1" i="0">
                <a:solidFill>
                  <a:srgbClr val="2F5496"/>
                </a:solidFill>
                <a:effectLst/>
                <a:latin typeface="Titillium Web" panose="00000500000000000000" pitchFamily="2" charset="0"/>
              </a:rPr>
              <a:t>PA SOSTENIBILE 2023</a:t>
            </a:r>
            <a:endParaRPr lang="it-IT" sz="6000" b="0" i="0">
              <a:solidFill>
                <a:srgbClr val="000000"/>
              </a:solidFill>
              <a:effectLst/>
              <a:latin typeface="Segoe UI" panose="020B0502040204020203" pitchFamily="34" charset="0"/>
            </a:endParaRPr>
          </a:p>
          <a:p>
            <a:pPr algn="ctr" rtl="0" fontAlgn="base"/>
            <a:r>
              <a:rPr lang="it-IT" sz="2800" b="1" i="0">
                <a:solidFill>
                  <a:srgbClr val="2F5496"/>
                </a:solidFill>
                <a:effectLst/>
                <a:latin typeface="Titillium Web" panose="00000500000000000000" pitchFamily="2" charset="0"/>
              </a:rPr>
              <a:t>inclusione, empowerment e persone</a:t>
            </a:r>
            <a:endParaRPr lang="it-IT" sz="2800" b="0" i="0">
              <a:solidFill>
                <a:srgbClr val="000000"/>
              </a:solidFill>
              <a:effectLst/>
              <a:latin typeface="Segoe UI" panose="020B0502040204020203" pitchFamily="34" charset="0"/>
            </a:endParaRP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72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a:solidFill>
                  <a:srgbClr val="2F5496"/>
                </a:solidFill>
                <a:effectLst/>
                <a:latin typeface="Titillium Web" panose="00000500000000000000" pitchFamily="2" charset="0"/>
              </a:rPr>
              <a:t>FORUM PA 2023</a:t>
            </a:r>
            <a:br>
              <a:rPr lang="it-IT" sz="1600" b="1" i="0">
                <a:solidFill>
                  <a:srgbClr val="2F5496"/>
                </a:solidFill>
                <a:effectLst/>
                <a:latin typeface="Titillium Web" panose="00000500000000000000" pitchFamily="2" charset="0"/>
              </a:rPr>
            </a:br>
            <a:r>
              <a:rPr lang="it-IT" sz="1200" i="0">
                <a:solidFill>
                  <a:srgbClr val="2F5496"/>
                </a:solidFill>
                <a:effectLst/>
                <a:latin typeface="Titillium Web" panose="00000500000000000000" pitchFamily="2" charset="0"/>
              </a:rPr>
              <a:t>«PA SOSTENIBILE 2023»</a:t>
            </a:r>
            <a:endParaRPr lang="it-IT" sz="1200" i="0">
              <a:solidFill>
                <a:srgbClr val="000000"/>
              </a:solidFill>
              <a:effectLst/>
              <a:latin typeface="Segoe UI" panose="020B0502040204020203" pitchFamily="34" charset="0"/>
            </a:endParaRPr>
          </a:p>
          <a:p>
            <a:pPr rtl="0" fontAlgn="base"/>
            <a:r>
              <a:rPr lang="it-IT" sz="1200">
                <a:solidFill>
                  <a:srgbClr val="2F5496"/>
                </a:solidFill>
                <a:latin typeface="Titillium Web" panose="00000500000000000000" pitchFamily="2" charset="0"/>
              </a:rPr>
              <a:t>I</a:t>
            </a:r>
            <a:r>
              <a:rPr lang="it-IT" sz="1200" i="0">
                <a:solidFill>
                  <a:srgbClr val="2F5496"/>
                </a:solidFill>
                <a:effectLst/>
                <a:latin typeface="Titillium Web" panose="00000500000000000000" pitchFamily="2" charset="0"/>
              </a:rPr>
              <a:t>nclusione, empowerment e persone</a:t>
            </a:r>
            <a:endParaRPr lang="it-IT" sz="1200" i="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 sz="2000" b="1" i="0" u="none" strike="noStrike" cap="none">
                <a:solidFill>
                  <a:srgbClr val="002060"/>
                </a:solidFill>
                <a:latin typeface="Titillium Web"/>
                <a:ea typeface="Titillium Web"/>
                <a:cs typeface="Titillium Web"/>
                <a:sym typeface="Titillium Web"/>
              </a:rPr>
              <a:t>SOGGETTO PROPONENTE: Tsm-Trentino School of Management</a:t>
            </a:r>
          </a:p>
          <a:p>
            <a:pPr marL="0" marR="0" lvl="0" indent="0" rtl="0">
              <a:lnSpc>
                <a:spcPct val="90000"/>
              </a:lnSpc>
              <a:spcBef>
                <a:spcPts val="0"/>
              </a:spcBef>
              <a:spcAft>
                <a:spcPts val="0"/>
              </a:spcAft>
              <a:buClr>
                <a:srgbClr val="000000"/>
              </a:buClr>
              <a:buSzPts val="2400"/>
              <a:buFont typeface="Arial"/>
              <a:buNone/>
            </a:pPr>
            <a:endParaRPr lang="it" sz="2000" b="1">
              <a:solidFill>
                <a:srgbClr val="002060"/>
              </a:solidFill>
              <a:latin typeface="Titillium Web"/>
              <a:ea typeface="Titillium Web"/>
              <a:cs typeface="Titillium Web"/>
              <a:sym typeface="Titillium Web"/>
            </a:endParaRPr>
          </a:p>
          <a:p>
            <a:pPr>
              <a:lnSpc>
                <a:spcPct val="90000"/>
              </a:lnSpc>
              <a:buClr>
                <a:srgbClr val="000000"/>
              </a:buClr>
              <a:buSzPts val="2400"/>
            </a:pPr>
            <a:r>
              <a:rPr lang="it" sz="2000" b="1" i="0" u="none" strike="noStrike" cap="none">
                <a:solidFill>
                  <a:srgbClr val="002060"/>
                </a:solidFill>
                <a:latin typeface="Titillium Web"/>
                <a:ea typeface="Titillium Web"/>
                <a:cs typeface="Titillium Web"/>
                <a:sym typeface="Titillium Web"/>
              </a:rPr>
              <a:t>TITOLO DELLA SOLUZIONE: Itinerari di futuro. </a:t>
            </a:r>
            <a:r>
              <a:rPr lang="it-IT" sz="2000" b="1">
                <a:solidFill>
                  <a:srgbClr val="002060"/>
                </a:solidFill>
                <a:latin typeface="Titillium Web"/>
              </a:rPr>
              <a:t>Il mondo del lavoro raccontato alle scuole del Trentino</a:t>
            </a:r>
          </a:p>
          <a:p>
            <a:pPr marL="0" marR="0" lvl="0" indent="0" rtl="0">
              <a:lnSpc>
                <a:spcPct val="90000"/>
              </a:lnSpc>
              <a:spcBef>
                <a:spcPts val="0"/>
              </a:spcBef>
              <a:spcAft>
                <a:spcPts val="0"/>
              </a:spcAft>
              <a:buClr>
                <a:srgbClr val="000000"/>
              </a:buClr>
              <a:buSzPts val="2400"/>
              <a:buFont typeface="Arial"/>
              <a:buNone/>
            </a:pPr>
            <a:endParaRPr lang="it" sz="2000" b="1"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 sz="2000" b="1" i="0" u="none" strike="noStrike" cap="none">
                <a:solidFill>
                  <a:srgbClr val="002060"/>
                </a:solidFill>
                <a:latin typeface="Titillium Web"/>
                <a:ea typeface="Titillium Web"/>
                <a:cs typeface="Titillium Web"/>
                <a:sym typeface="Titillium Web"/>
              </a:rPr>
              <a:t>CATEGORIA: Istruzione, formazione e lavoro</a:t>
            </a:r>
          </a:p>
          <a:p>
            <a:pPr marL="0" marR="0" lvl="0" indent="0" rtl="0">
              <a:lnSpc>
                <a:spcPct val="90000"/>
              </a:lnSpc>
              <a:spcBef>
                <a:spcPts val="0"/>
              </a:spcBef>
              <a:spcAft>
                <a:spcPts val="0"/>
              </a:spcAft>
              <a:buClr>
                <a:srgbClr val="000000"/>
              </a:buClr>
              <a:buSzPts val="2400"/>
              <a:buFont typeface="Arial"/>
              <a:buNone/>
            </a:pPr>
            <a:endParaRPr lang="it" sz="2000" b="1">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 sz="2000" b="1" i="0" u="none" strike="noStrike" cap="none">
                <a:solidFill>
                  <a:srgbClr val="002060"/>
                </a:solidFill>
                <a:latin typeface="Titillium Web"/>
                <a:ea typeface="Titillium Web"/>
                <a:cs typeface="Titillium Web"/>
                <a:sym typeface="Titillium Web"/>
              </a:rPr>
              <a:t>AMBITO: Diseguaglianze, pari opportunità, inclusione e Capitale umano, educazione, lavoro</a:t>
            </a:r>
          </a:p>
          <a:p>
            <a:pPr marL="0" marR="0" lvl="0" indent="0" rtl="0">
              <a:lnSpc>
                <a:spcPct val="90000"/>
              </a:lnSpc>
              <a:spcBef>
                <a:spcPts val="0"/>
              </a:spcBef>
              <a:spcAft>
                <a:spcPts val="0"/>
              </a:spcAft>
              <a:buClr>
                <a:srgbClr val="000000"/>
              </a:buClr>
              <a:buSzPts val="2400"/>
              <a:buFont typeface="Arial"/>
              <a:buNone/>
            </a:pPr>
            <a:br>
              <a:rPr lang="it" sz="2000" b="1" i="0" u="none" strike="noStrike" cap="none">
                <a:solidFill>
                  <a:schemeClr val="lt1"/>
                </a:solidFill>
                <a:latin typeface="Titillium Web"/>
                <a:ea typeface="Titillium Web"/>
                <a:cs typeface="Titillium Web"/>
                <a:sym typeface="Titillium Web"/>
              </a:rPr>
            </a:br>
            <a:endParaRPr sz="2000" b="1" i="0" u="none" strike="noStrike" cap="none">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2000" b="1" i="0" u="none" strike="noStrike" cap="none">
              <a:solidFill>
                <a:srgbClr val="000000"/>
              </a:solidFill>
              <a:latin typeface="Titillium Web"/>
              <a:ea typeface="Titillium Web"/>
              <a:cs typeface="Titillium Web"/>
              <a:sym typeface="Titillium Web"/>
            </a:endParaRPr>
          </a:p>
        </p:txBody>
      </p:sp>
    </p:spTree>
    <p:extLst>
      <p:ext uri="{BB962C8B-B14F-4D97-AF65-F5344CB8AC3E}">
        <p14:creationId xmlns:p14="http://schemas.microsoft.com/office/powerpoint/2010/main" val="1270864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a:solidFill>
                  <a:srgbClr val="2F5496"/>
                </a:solidFill>
                <a:effectLst/>
                <a:latin typeface="Titillium Web" panose="00000500000000000000" pitchFamily="2" charset="0"/>
              </a:rPr>
              <a:t>FORUM PA 2023</a:t>
            </a:r>
            <a:br>
              <a:rPr lang="it-IT" sz="1600" b="1" i="0">
                <a:solidFill>
                  <a:srgbClr val="2F5496"/>
                </a:solidFill>
                <a:effectLst/>
                <a:latin typeface="Titillium Web" panose="00000500000000000000" pitchFamily="2" charset="0"/>
              </a:rPr>
            </a:br>
            <a:r>
              <a:rPr lang="it-IT" sz="1200" i="0">
                <a:solidFill>
                  <a:srgbClr val="2F5496"/>
                </a:solidFill>
                <a:effectLst/>
                <a:latin typeface="Titillium Web" panose="00000500000000000000" pitchFamily="2" charset="0"/>
              </a:rPr>
              <a:t>«PA SOSTENIBILE 2023»</a:t>
            </a:r>
            <a:endParaRPr lang="it-IT" sz="1200" i="0">
              <a:solidFill>
                <a:srgbClr val="000000"/>
              </a:solidFill>
              <a:effectLst/>
              <a:latin typeface="Segoe UI" panose="020B0502040204020203" pitchFamily="34" charset="0"/>
            </a:endParaRPr>
          </a:p>
          <a:p>
            <a:pPr rtl="0" fontAlgn="base"/>
            <a:r>
              <a:rPr lang="it-IT" sz="1200">
                <a:solidFill>
                  <a:srgbClr val="2F5496"/>
                </a:solidFill>
                <a:latin typeface="Titillium Web" panose="00000500000000000000" pitchFamily="2" charset="0"/>
              </a:rPr>
              <a:t>I</a:t>
            </a:r>
            <a:r>
              <a:rPr lang="it-IT" sz="1200" i="0">
                <a:solidFill>
                  <a:srgbClr val="2F5496"/>
                </a:solidFill>
                <a:effectLst/>
                <a:latin typeface="Titillium Web" panose="00000500000000000000" pitchFamily="2" charset="0"/>
              </a:rPr>
              <a:t>nclusione, empowerment e persone</a:t>
            </a:r>
            <a:endParaRPr lang="it-IT" sz="1200" i="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GRUPPO DI LAVORO</a:t>
            </a: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IT" sz="2000" i="0" u="none" strike="noStrike" cap="none">
                <a:solidFill>
                  <a:srgbClr val="002060"/>
                </a:solidFill>
                <a:latin typeface="Titillium Web"/>
                <a:ea typeface="Titillium Web"/>
                <a:cs typeface="Titillium Web"/>
                <a:sym typeface="Titillium Web"/>
              </a:rPr>
              <a:t>Silvia Bruno, Tsm-Trentino School of Management, Responsabile Unità Lavoro scuola e welfare</a:t>
            </a:r>
          </a:p>
          <a:p>
            <a:pPr marL="0" marR="0" lvl="0" indent="0" rtl="0">
              <a:lnSpc>
                <a:spcPct val="90000"/>
              </a:lnSpc>
              <a:spcBef>
                <a:spcPts val="0"/>
              </a:spcBef>
              <a:spcAft>
                <a:spcPts val="0"/>
              </a:spcAft>
              <a:buClr>
                <a:srgbClr val="000000"/>
              </a:buClr>
              <a:buSzPts val="2400"/>
              <a:buFont typeface="Arial"/>
              <a:buNone/>
            </a:pPr>
            <a:r>
              <a:rPr lang="it-IT" sz="2000">
                <a:solidFill>
                  <a:srgbClr val="002060"/>
                </a:solidFill>
                <a:latin typeface="Titillium Web"/>
                <a:ea typeface="Titillium Web"/>
                <a:cs typeface="Titillium Web"/>
                <a:sym typeface="Titillium Web"/>
              </a:rPr>
              <a:t>Cristina Frassoni, Tsm-Trentino School of Management, Unità Lavoro scuola e welfare</a:t>
            </a:r>
            <a:endParaRPr lang="it-IT" sz="2000"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br>
              <a:rPr lang="it" sz="2000" b="1" i="0" u="none" strike="noStrike" cap="none">
                <a:solidFill>
                  <a:schemeClr val="lt1"/>
                </a:solidFill>
                <a:latin typeface="Titillium Web"/>
                <a:ea typeface="Titillium Web"/>
                <a:cs typeface="Titillium Web"/>
                <a:sym typeface="Titillium Web"/>
              </a:rPr>
            </a:br>
            <a:endParaRPr sz="2000" b="1" i="0" u="none" strike="noStrike" cap="none">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400"/>
              <a:buFont typeface="Arial"/>
              <a:buNone/>
            </a:pPr>
            <a:endParaRPr sz="2000" b="1" i="0" u="none" strike="noStrike" cap="none">
              <a:solidFill>
                <a:srgbClr val="000000"/>
              </a:solidFill>
              <a:latin typeface="Titillium Web"/>
              <a:ea typeface="Titillium Web"/>
              <a:cs typeface="Titillium Web"/>
              <a:sym typeface="Titillium Web"/>
            </a:endParaRPr>
          </a:p>
        </p:txBody>
      </p:sp>
    </p:spTree>
    <p:extLst>
      <p:ext uri="{BB962C8B-B14F-4D97-AF65-F5344CB8AC3E}">
        <p14:creationId xmlns:p14="http://schemas.microsoft.com/office/powerpoint/2010/main" val="2449440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a:solidFill>
                  <a:srgbClr val="2F5496"/>
                </a:solidFill>
                <a:effectLst/>
                <a:latin typeface="Titillium Web" panose="00000500000000000000" pitchFamily="2" charset="0"/>
              </a:rPr>
              <a:t>FORUM PA 2023</a:t>
            </a:r>
            <a:br>
              <a:rPr lang="it-IT" sz="1600" b="1" i="0">
                <a:solidFill>
                  <a:srgbClr val="2F5496"/>
                </a:solidFill>
                <a:effectLst/>
                <a:latin typeface="Titillium Web" panose="00000500000000000000" pitchFamily="2" charset="0"/>
              </a:rPr>
            </a:br>
            <a:r>
              <a:rPr lang="it-IT" sz="1200" i="0">
                <a:solidFill>
                  <a:srgbClr val="2F5496"/>
                </a:solidFill>
                <a:effectLst/>
                <a:latin typeface="Titillium Web" panose="00000500000000000000" pitchFamily="2" charset="0"/>
              </a:rPr>
              <a:t>«PA SOSTENIBILE 2023»</a:t>
            </a:r>
            <a:endParaRPr lang="it-IT" sz="1200" i="0">
              <a:solidFill>
                <a:srgbClr val="000000"/>
              </a:solidFill>
              <a:effectLst/>
              <a:latin typeface="Segoe UI" panose="020B0502040204020203" pitchFamily="34" charset="0"/>
            </a:endParaRPr>
          </a:p>
          <a:p>
            <a:pPr rtl="0" fontAlgn="base"/>
            <a:r>
              <a:rPr lang="it-IT" sz="1200">
                <a:solidFill>
                  <a:srgbClr val="2F5496"/>
                </a:solidFill>
                <a:latin typeface="Titillium Web" panose="00000500000000000000" pitchFamily="2" charset="0"/>
              </a:rPr>
              <a:t>I</a:t>
            </a:r>
            <a:r>
              <a:rPr lang="it-IT" sz="1200" i="0">
                <a:solidFill>
                  <a:srgbClr val="2F5496"/>
                </a:solidFill>
                <a:effectLst/>
                <a:latin typeface="Titillium Web" panose="00000500000000000000" pitchFamily="2" charset="0"/>
              </a:rPr>
              <a:t>nclusione, empowerment e persone</a:t>
            </a:r>
            <a:endParaRPr lang="it-IT" sz="1200" i="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88281" y="1914352"/>
            <a:ext cx="7986300" cy="3586723"/>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PRESENTAZIONE DELLA SOLUZIONE 1/2</a:t>
            </a:r>
          </a:p>
          <a:p>
            <a:pPr marL="0" marR="0" lvl="0" indent="0" algn="just" rtl="0">
              <a:lnSpc>
                <a:spcPct val="90000"/>
              </a:lnSpc>
              <a:spcBef>
                <a:spcPts val="0"/>
              </a:spcBef>
              <a:spcAft>
                <a:spcPts val="0"/>
              </a:spcAft>
              <a:buClr>
                <a:srgbClr val="000000"/>
              </a:buClr>
              <a:buSzPts val="2400"/>
              <a:buFont typeface="Arial"/>
              <a:buNone/>
            </a:pPr>
            <a:endParaRPr lang="it-IT" sz="1400" b="1" i="0" u="none" strike="noStrike" cap="none">
              <a:solidFill>
                <a:srgbClr val="002060"/>
              </a:solidFill>
              <a:latin typeface="Titillium Web"/>
              <a:ea typeface="Titillium Web"/>
              <a:cs typeface="Titillium Web"/>
              <a:sym typeface="Titillium Web"/>
            </a:endParaRPr>
          </a:p>
          <a:p>
            <a:pPr algn="just">
              <a:lnSpc>
                <a:spcPct val="90000"/>
              </a:lnSpc>
              <a:buClr>
                <a:srgbClr val="000000"/>
              </a:buClr>
              <a:buSzPts val="2400"/>
            </a:pPr>
            <a:r>
              <a:rPr lang="it-IT" sz="1400">
                <a:solidFill>
                  <a:srgbClr val="002060"/>
                </a:solidFill>
                <a:latin typeface="Titillium Web"/>
              </a:rPr>
              <a:t>Dal 2016 Tsm-Trentino School of Management, su incarico del Dipartimento Istruzione della Provincia di Trento, ha avviato il progetto formativo «Itinerari di futuro» rivolto a tutti gli studenti e le studentesse  delle scuole superiori di secondo grado del territorio provinciale, con l’obiettivo di fornire loro alcune competenze specifiche relative al mondo del lavoro e, più in generale, delle “lenti” attraverso le quali cogliere gli aspetti più significativi nonché i mutamenti che caratterizzano il mercato del lavoro e le dinamiche aziendali. Il progetto è composto da 8 moduli formativi, della durata di 3 ore ciascuno, proposti, per coerenza di contenuti, in 3 unità formative (unità culturale-orientativa, unità tecnico informativa e unità culturale-formativa). Gli interventi affrontano temi quali l'evoluzione del mercato del lavoro in Europa, in Italia e in Trentino, la nascita di nuove professionalità, il “</a:t>
            </a:r>
            <a:r>
              <a:rPr lang="it-IT" sz="1400" err="1">
                <a:solidFill>
                  <a:srgbClr val="002060"/>
                </a:solidFill>
                <a:latin typeface="Titillium Web"/>
              </a:rPr>
              <a:t>diversity</a:t>
            </a:r>
            <a:r>
              <a:rPr lang="it-IT" sz="1400">
                <a:solidFill>
                  <a:srgbClr val="002060"/>
                </a:solidFill>
                <a:latin typeface="Titillium Web"/>
              </a:rPr>
              <a:t> management” nelle aziende e la maturazione delle competenze, senza voler tralasciare aspetti di natura più pratica come le diverse tipologie di lavoro (dipendente o autonomo), il sistema della retribuzione e le tutele che spettano a tutti i lavoratori e a tutte le lavoratrici. Ogni istituto può scegliere a quali moduli iscrivere le proprie classi e la modalità di erogazione del progetto (in presenza o da remoto). Gli interventi sono tenuti da professionisti impegnati a vario titolo nel mercato del lavoro, come formatori, esperti del mondo della ricerca e delle università, sindacalisti e consulenti del lavoro, il cui obiettivo è fare rete, condividere conoscenze e approcci comunicativi al fine di strutturare interventi chiari che possano portare nelle aule esperienze reali legate a diversi contesti, formativi e lavorativi. </a:t>
            </a:r>
            <a:endParaRPr lang="it-IT" sz="1400" kern="50">
              <a:effectLst/>
              <a:latin typeface="Open Sans" pitchFamily="2" charset="0"/>
              <a:ea typeface="SimSun" panose="02010600030101010101" pitchFamily="2" charset="-122"/>
            </a:endParaRPr>
          </a:p>
          <a:p>
            <a:pPr marL="0" marR="0" lvl="0" indent="0" rtl="0">
              <a:lnSpc>
                <a:spcPct val="90000"/>
              </a:lnSpc>
              <a:spcBef>
                <a:spcPts val="0"/>
              </a:spcBef>
              <a:spcAft>
                <a:spcPts val="0"/>
              </a:spcAft>
              <a:buClr>
                <a:srgbClr val="000000"/>
              </a:buClr>
              <a:buSzPts val="2400"/>
              <a:buFont typeface="Arial"/>
              <a:buNone/>
            </a:pPr>
            <a:endParaRPr lang="it-IT" sz="1400" i="0" u="none" strike="noStrike" cap="none">
              <a:solidFill>
                <a:srgbClr val="002060"/>
              </a:solidFill>
              <a:latin typeface="Titillium Web"/>
              <a:ea typeface="Titillium Web"/>
              <a:cs typeface="Titillium Web"/>
              <a:sym typeface="Titillium Web"/>
            </a:endParaRPr>
          </a:p>
        </p:txBody>
      </p:sp>
    </p:spTree>
    <p:extLst>
      <p:ext uri="{BB962C8B-B14F-4D97-AF65-F5344CB8AC3E}">
        <p14:creationId xmlns:p14="http://schemas.microsoft.com/office/powerpoint/2010/main" val="2526205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a:solidFill>
                  <a:srgbClr val="2F5496"/>
                </a:solidFill>
                <a:effectLst/>
                <a:latin typeface="Titillium Web" panose="00000500000000000000" pitchFamily="2" charset="0"/>
              </a:rPr>
              <a:t>FORUM PA 2023</a:t>
            </a:r>
            <a:br>
              <a:rPr lang="it-IT" sz="1600" b="1" i="0">
                <a:solidFill>
                  <a:srgbClr val="2F5496"/>
                </a:solidFill>
                <a:effectLst/>
                <a:latin typeface="Titillium Web" panose="00000500000000000000" pitchFamily="2" charset="0"/>
              </a:rPr>
            </a:br>
            <a:r>
              <a:rPr lang="it-IT" sz="1200" i="0">
                <a:solidFill>
                  <a:srgbClr val="2F5496"/>
                </a:solidFill>
                <a:effectLst/>
                <a:latin typeface="Titillium Web" panose="00000500000000000000" pitchFamily="2" charset="0"/>
              </a:rPr>
              <a:t>«PA SOSTENIBILE 2023»</a:t>
            </a:r>
            <a:endParaRPr lang="it-IT" sz="1200" i="0">
              <a:solidFill>
                <a:srgbClr val="000000"/>
              </a:solidFill>
              <a:effectLst/>
              <a:latin typeface="Segoe UI" panose="020B0502040204020203" pitchFamily="34" charset="0"/>
            </a:endParaRPr>
          </a:p>
          <a:p>
            <a:pPr rtl="0" fontAlgn="base"/>
            <a:r>
              <a:rPr lang="it-IT" sz="1200">
                <a:solidFill>
                  <a:srgbClr val="2F5496"/>
                </a:solidFill>
                <a:latin typeface="Titillium Web" panose="00000500000000000000" pitchFamily="2" charset="0"/>
              </a:rPr>
              <a:t>I</a:t>
            </a:r>
            <a:r>
              <a:rPr lang="it-IT" sz="1200" i="0">
                <a:solidFill>
                  <a:srgbClr val="2F5496"/>
                </a:solidFill>
                <a:effectLst/>
                <a:latin typeface="Titillium Web" panose="00000500000000000000" pitchFamily="2" charset="0"/>
              </a:rPr>
              <a:t>nclusione, empowerment e persone</a:t>
            </a:r>
            <a:endParaRPr lang="it-IT" sz="1200" i="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PRESENTAZIONE DELLA SOLUZIONE 2/2</a:t>
            </a:r>
          </a:p>
          <a:p>
            <a:pPr marL="0" marR="0" lvl="0" indent="0" algn="just"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a:p>
            <a:pPr marL="0" marR="0" lvl="0" indent="0" algn="just" rtl="0">
              <a:lnSpc>
                <a:spcPct val="90000"/>
              </a:lnSpc>
              <a:spcBef>
                <a:spcPts val="0"/>
              </a:spcBef>
              <a:spcAft>
                <a:spcPts val="0"/>
              </a:spcAft>
              <a:buClr>
                <a:srgbClr val="000000"/>
              </a:buClr>
              <a:buSzPts val="2400"/>
              <a:buFont typeface="Arial"/>
              <a:buNone/>
            </a:pPr>
            <a:r>
              <a:rPr lang="it-IT" sz="1400">
                <a:solidFill>
                  <a:srgbClr val="002060"/>
                </a:solidFill>
                <a:latin typeface="Titillium Web"/>
                <a:sym typeface="Titillium Web"/>
              </a:rPr>
              <a:t>Ogni anno il progetto viene implementato e migliorato grazie a una serie di stimoli e feedback raccolti nel corso dell’anno da una figura dedicata di Tsm che si occupa di organizzare i percorsi nelle scuole e monitorare costantemente l’andamento del progetto nelle scuole, mantenendo un canale di comunicazione formale e informale sempre aperto con i Dirigenti scolastici, i docenti referenti per l’alternanza scuola lavoro e i formatori/formatrici coinvolti. </a:t>
            </a:r>
            <a:r>
              <a:rPr lang="it-IT" sz="1400">
                <a:solidFill>
                  <a:srgbClr val="002060"/>
                </a:solidFill>
                <a:latin typeface="Titillium Web"/>
              </a:rPr>
              <a:t>All’avvio del percorso viene organizzato un incontro di allineamento di metodo ed esigenze tra i formatori e le formatrici incaricati da Tsm e i docenti referenti delle classi coinvolte in modo da concordare un inserimento proficuo dei moduli scelti nel percorso scolastico che gli studenti stanno già affrontando. Ciascun modulo si caratterizza per una struttura contenutistica consolidata la cui trasmissione avviene attraverso un approccio interattivo basato sull’esplicitazione degli obiettivi, l’uso di organizzatori anticipati (schemi, mappe tassonomie), di tecniche di comparazione e contrasto e </a:t>
            </a:r>
            <a:r>
              <a:rPr lang="it-IT" sz="1400" i="1" err="1">
                <a:solidFill>
                  <a:srgbClr val="002060"/>
                </a:solidFill>
                <a:latin typeface="Titillium Web"/>
              </a:rPr>
              <a:t>modelling</a:t>
            </a:r>
            <a:r>
              <a:rPr lang="it-IT" sz="1400">
                <a:solidFill>
                  <a:srgbClr val="002060"/>
                </a:solidFill>
                <a:latin typeface="Titillium Web"/>
              </a:rPr>
              <a:t> (spiegazione corredata da esempi pratici). La lezione frontale si sviluppa in concomitanza con attività laboratoriali di gruppo, momenti di restituzione, discussione e brainstorming che mettono al centro  studenti e studentesse, partendo dai loro bisogni o anche da semplici curiosità. In tal senso il progetto si caratterizza per un approccio formativo </a:t>
            </a:r>
            <a:r>
              <a:rPr lang="it-IT" sz="1400" i="1" err="1">
                <a:solidFill>
                  <a:srgbClr val="002060"/>
                </a:solidFill>
                <a:latin typeface="Titillium Web"/>
              </a:rPr>
              <a:t>taylor</a:t>
            </a:r>
            <a:r>
              <a:rPr lang="it-IT" sz="1400" i="1">
                <a:solidFill>
                  <a:srgbClr val="002060"/>
                </a:solidFill>
                <a:latin typeface="Titillium Web"/>
              </a:rPr>
              <a:t> made </a:t>
            </a:r>
            <a:r>
              <a:rPr lang="it-IT" sz="1400">
                <a:solidFill>
                  <a:srgbClr val="002060"/>
                </a:solidFill>
                <a:latin typeface="Titillium Web"/>
              </a:rPr>
              <a:t>e proprio per questo si adatta a qualsiasi contesto e indirizzo scolastico.</a:t>
            </a:r>
            <a:endParaRPr lang="it-IT" sz="2000" b="1" i="0" u="none" strike="noStrike" cap="none">
              <a:solidFill>
                <a:srgbClr val="002060"/>
              </a:solidFill>
              <a:latin typeface="Titillium Web"/>
              <a:ea typeface="Titillium Web"/>
              <a:cs typeface="Titillium Web"/>
              <a:sym typeface="Titillium Web"/>
            </a:endParaRPr>
          </a:p>
        </p:txBody>
      </p:sp>
    </p:spTree>
    <p:extLst>
      <p:ext uri="{BB962C8B-B14F-4D97-AF65-F5344CB8AC3E}">
        <p14:creationId xmlns:p14="http://schemas.microsoft.com/office/powerpoint/2010/main" val="377467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4"/>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a:solidFill>
                  <a:srgbClr val="2F5496"/>
                </a:solidFill>
                <a:effectLst/>
                <a:latin typeface="Titillium Web" panose="00000500000000000000" pitchFamily="2" charset="0"/>
              </a:rPr>
              <a:t>FORUM PA 2023</a:t>
            </a:r>
            <a:br>
              <a:rPr lang="it-IT" sz="1600" b="1" i="0">
                <a:solidFill>
                  <a:srgbClr val="2F5496"/>
                </a:solidFill>
                <a:effectLst/>
                <a:latin typeface="Titillium Web" panose="00000500000000000000" pitchFamily="2" charset="0"/>
              </a:rPr>
            </a:br>
            <a:r>
              <a:rPr lang="it-IT" sz="1200" i="0">
                <a:solidFill>
                  <a:srgbClr val="2F5496"/>
                </a:solidFill>
                <a:effectLst/>
                <a:latin typeface="Titillium Web" panose="00000500000000000000" pitchFamily="2" charset="0"/>
              </a:rPr>
              <a:t>«PA SOSTENIBILE 2023»</a:t>
            </a:r>
            <a:endParaRPr lang="it-IT" sz="1200" i="0">
              <a:solidFill>
                <a:srgbClr val="000000"/>
              </a:solidFill>
              <a:effectLst/>
              <a:latin typeface="Segoe UI" panose="020B0502040204020203" pitchFamily="34" charset="0"/>
            </a:endParaRPr>
          </a:p>
          <a:p>
            <a:pPr rtl="0" fontAlgn="base"/>
            <a:r>
              <a:rPr lang="it-IT" sz="1200">
                <a:solidFill>
                  <a:srgbClr val="2F5496"/>
                </a:solidFill>
                <a:latin typeface="Titillium Web" panose="00000500000000000000" pitchFamily="2" charset="0"/>
              </a:rPr>
              <a:t>I</a:t>
            </a:r>
            <a:r>
              <a:rPr lang="it-IT" sz="1200" i="0">
                <a:solidFill>
                  <a:srgbClr val="2F5496"/>
                </a:solidFill>
                <a:effectLst/>
                <a:latin typeface="Titillium Web" panose="00000500000000000000" pitchFamily="2" charset="0"/>
              </a:rPr>
              <a:t>nclusione, empowerment e persone</a:t>
            </a:r>
            <a:endParaRPr lang="it-IT" sz="1200" i="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1454043"/>
            <a:ext cx="7986300" cy="3458653"/>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PER ULTERIORI APPROFONDIMENTI</a:t>
            </a:r>
          </a:p>
          <a:p>
            <a:pPr algn="just">
              <a:lnSpc>
                <a:spcPct val="90000"/>
              </a:lnSpc>
              <a:buClr>
                <a:srgbClr val="000000"/>
              </a:buClr>
              <a:buSzPts val="2400"/>
            </a:pPr>
            <a:r>
              <a:rPr lang="it-IT" sz="1400">
                <a:solidFill>
                  <a:srgbClr val="002060"/>
                </a:solidFill>
                <a:latin typeface="Titillium Web"/>
                <a:ea typeface="Titillium Web"/>
                <a:cs typeface="Titillium Web"/>
                <a:sym typeface="Titillium Web"/>
              </a:rPr>
              <a:t>Il progetto, ideato da Tsm nel 2016, è sempre stato offerto gratuitamente alle scuole superiori del Trentino, con l’obiettivo di accogliere tutte le richieste di iscrizione ed eventuali ulteriori esigenze organizzative. Nel corso dell’anno scolastico 2021-2022 su 25 gli istituti superiori trentini, 21 hanno aderito alla proposta formativa, coinvolgendo più di 3000 studenti e studentesse. Nonostante l’organizzazione del progetto richieda un certo sforzo, sia da parte di Tsm che da parte delle scuole, nel corso degli anni «Itinerari di futuro. </a:t>
            </a:r>
            <a:r>
              <a:rPr lang="it-IT" sz="1400">
                <a:solidFill>
                  <a:srgbClr val="002060"/>
                </a:solidFill>
                <a:latin typeface="Titillium Web"/>
              </a:rPr>
              <a:t>Il mondo del lavoro raccontato alle scuole del Trentino» </a:t>
            </a:r>
            <a:r>
              <a:rPr lang="it-IT" sz="1400">
                <a:solidFill>
                  <a:srgbClr val="002060"/>
                </a:solidFill>
                <a:latin typeface="Titillium Web"/>
                <a:ea typeface="Titillium Web"/>
                <a:cs typeface="Titillium Web"/>
                <a:sym typeface="Titillium Web"/>
              </a:rPr>
              <a:t>ha acquisito un riconoscimento importante da parte del mondo scolastico trentino, come testimoniato dalle parole della dr.ssa Viviana Sbardella, Sovrintendente scolastica della Provincia autonoma di Trento, che così ha descritto il progetto «La collaborazione con Tsm è molto preziosa perché permette di offrire ai nostri studenti attività formative di grande qualità. La scuola, da sola, in questo mondo complesso non potrebbe adempiere pienamente a quello che è il suo obiettivo prioritario, ovvero quello di formare i cittadini del futuro. Tsm mette in campo percorsi di conoscenza che le scuole non potrebbero realizzare con le proprie competenze». </a:t>
            </a:r>
            <a:r>
              <a:rPr lang="it-IT" sz="1400" b="0" i="0" u="none" strike="noStrike">
                <a:solidFill>
                  <a:srgbClr val="002060"/>
                </a:solidFill>
                <a:effectLst/>
                <a:latin typeface="Titillium Web" panose="00000500000000000000" pitchFamily="2" charset="0"/>
              </a:rPr>
              <a:t>Il progetto è stato presentato alla stampa il 18 ottobre 2022. Qui potete vedere il servizio della Tgr Rai di Trento:</a:t>
            </a:r>
            <a:endParaRPr lang="it-IT" sz="1400">
              <a:solidFill>
                <a:srgbClr val="002060"/>
              </a:solidFill>
              <a:latin typeface="Titillium Web"/>
              <a:ea typeface="Titillium Web"/>
              <a:cs typeface="Titillium Web"/>
              <a:sym typeface="Titillium Web"/>
            </a:endParaRPr>
          </a:p>
          <a:p>
            <a:pPr marL="0" marR="0" lvl="0" indent="0" algn="just"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a:p>
            <a:pPr marL="0" marR="0" lvl="0" indent="0" algn="just"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p:txBody>
      </p:sp>
      <p:pic>
        <p:nvPicPr>
          <p:cNvPr id="8" name="VID-20230328-WA0000">
            <a:hlinkClick r:id="" action="ppaction://media"/>
            <a:extLst>
              <a:ext uri="{FF2B5EF4-FFF2-40B4-BE49-F238E27FC236}">
                <a16:creationId xmlns:a16="http://schemas.microsoft.com/office/drawing/2014/main" id="{DC507DD6-E167-3EF5-F71F-767CE7BAB86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367161" y="4576754"/>
            <a:ext cx="4483528" cy="2170612"/>
          </a:xfrm>
          <a:prstGeom prst="rect">
            <a:avLst/>
          </a:prstGeom>
        </p:spPr>
      </p:pic>
    </p:spTree>
    <p:extLst>
      <p:ext uri="{BB962C8B-B14F-4D97-AF65-F5344CB8AC3E}">
        <p14:creationId xmlns:p14="http://schemas.microsoft.com/office/powerpoint/2010/main" val="109221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8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0F9"/>
        </a:solidFill>
        <a:effectLst/>
      </p:bgPr>
    </p:bg>
    <p:spTree>
      <p:nvGrpSpPr>
        <p:cNvPr id="1" name=""/>
        <p:cNvGrpSpPr/>
        <p:nvPr/>
      </p:nvGrpSpPr>
      <p:grpSpPr>
        <a:xfrm>
          <a:off x="0" y="0"/>
          <a:ext cx="0" cy="0"/>
          <a:chOff x="0" y="0"/>
          <a:chExt cx="0" cy="0"/>
        </a:xfrm>
      </p:grpSpPr>
      <p:sp>
        <p:nvSpPr>
          <p:cNvPr id="4" name="Casella di testo 2">
            <a:extLst>
              <a:ext uri="{FF2B5EF4-FFF2-40B4-BE49-F238E27FC236}">
                <a16:creationId xmlns:a16="http://schemas.microsoft.com/office/drawing/2014/main" id="{A535B642-3B7A-2B9F-BACA-BC9A645C1DF9}"/>
              </a:ext>
            </a:extLst>
          </p:cNvPr>
          <p:cNvSpPr txBox="1"/>
          <p:nvPr/>
        </p:nvSpPr>
        <p:spPr>
          <a:xfrm>
            <a:off x="5850689" y="6180027"/>
            <a:ext cx="1666875" cy="2952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800"/>
              </a:spcAft>
            </a:pPr>
            <a:r>
              <a:rPr lang="it-IT" sz="1000">
                <a:solidFill>
                  <a:srgbClr val="002060"/>
                </a:solidFill>
                <a:effectLst/>
                <a:latin typeface="Titillium Web" panose="00000500000000000000" pitchFamily="2" charset="0"/>
                <a:ea typeface="Calibri" panose="020F0502020204030204" pitchFamily="34" charset="0"/>
                <a:cs typeface="Calibri" panose="020F0502020204030204" pitchFamily="34" charset="0"/>
              </a:rPr>
              <a:t>In collaborazione con</a:t>
            </a:r>
            <a:endParaRPr lang="it-IT" sz="1200">
              <a:effectLst/>
              <a:latin typeface="Titillium Web" panose="00000500000000000000" pitchFamily="2"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A458CFCB-C2DC-7920-C7E9-DEF8CB113A2B}"/>
              </a:ext>
            </a:extLst>
          </p:cNvPr>
          <p:cNvPicPr>
            <a:picLocks noChangeAspect="1"/>
          </p:cNvPicPr>
          <p:nvPr/>
        </p:nvPicPr>
        <p:blipFill>
          <a:blip r:embed="rId2"/>
          <a:stretch>
            <a:fillRect/>
          </a:stretch>
        </p:blipFill>
        <p:spPr>
          <a:xfrm>
            <a:off x="-1" y="0"/>
            <a:ext cx="9162867" cy="301658"/>
          </a:xfrm>
          <a:prstGeom prst="rect">
            <a:avLst/>
          </a:prstGeom>
        </p:spPr>
      </p:pic>
      <p:pic>
        <p:nvPicPr>
          <p:cNvPr id="6" name="Immagine 5">
            <a:extLst>
              <a:ext uri="{FF2B5EF4-FFF2-40B4-BE49-F238E27FC236}">
                <a16:creationId xmlns:a16="http://schemas.microsoft.com/office/drawing/2014/main" id="{51C6C4CE-0DA5-E952-98D4-FFF8E794AB0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bwMode="auto">
          <a:xfrm>
            <a:off x="7898130" y="359939"/>
            <a:ext cx="1245870" cy="1094105"/>
          </a:xfrm>
          <a:prstGeom prst="rect">
            <a:avLst/>
          </a:prstGeom>
          <a:noFill/>
          <a:ln>
            <a:noFill/>
          </a:ln>
        </p:spPr>
      </p:pic>
      <p:sp>
        <p:nvSpPr>
          <p:cNvPr id="9" name="CasellaDiTesto 8">
            <a:extLst>
              <a:ext uri="{FF2B5EF4-FFF2-40B4-BE49-F238E27FC236}">
                <a16:creationId xmlns:a16="http://schemas.microsoft.com/office/drawing/2014/main" id="{DF8E9BEE-F286-3393-E429-3B7E07773935}"/>
              </a:ext>
            </a:extLst>
          </p:cNvPr>
          <p:cNvSpPr txBox="1"/>
          <p:nvPr/>
        </p:nvSpPr>
        <p:spPr>
          <a:xfrm>
            <a:off x="262302" y="6204553"/>
            <a:ext cx="1930481" cy="246221"/>
          </a:xfrm>
          <a:prstGeom prst="rect">
            <a:avLst/>
          </a:prstGeom>
          <a:noFill/>
        </p:spPr>
        <p:txBody>
          <a:bodyPr wrap="square" rtlCol="0">
            <a:spAutoFit/>
          </a:bodyPr>
          <a:lstStyle/>
          <a:p>
            <a:r>
              <a:rPr lang="it-IT" sz="1000" b="1" i="1">
                <a:solidFill>
                  <a:srgbClr val="002060"/>
                </a:solidFill>
                <a:latin typeface="Titillium Web" panose="00000500000000000000" pitchFamily="2" charset="0"/>
              </a:rPr>
              <a:t>#forumpa2023</a:t>
            </a:r>
          </a:p>
        </p:txBody>
      </p:sp>
      <p:pic>
        <p:nvPicPr>
          <p:cNvPr id="1026" name="Picture 2" descr="FPA - Innovazione nella Pubblica Amministrazione e Forum PA">
            <a:extLst>
              <a:ext uri="{FF2B5EF4-FFF2-40B4-BE49-F238E27FC236}">
                <a16:creationId xmlns:a16="http://schemas.microsoft.com/office/drawing/2014/main" id="{2E94580F-ABE1-2B6C-B0FB-CD9D5EAFF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1" y="5702411"/>
            <a:ext cx="1110819" cy="1110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viS - CAI">
            <a:extLst>
              <a:ext uri="{FF2B5EF4-FFF2-40B4-BE49-F238E27FC236}">
                <a16:creationId xmlns:a16="http://schemas.microsoft.com/office/drawing/2014/main" id="{20973168-8EBE-CD2C-8C8B-ADF5EFBE4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012" y="5768274"/>
            <a:ext cx="1819552" cy="97909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BD25E33E-1FF3-69D1-4713-774824322CF8}"/>
              </a:ext>
            </a:extLst>
          </p:cNvPr>
          <p:cNvSpPr txBox="1"/>
          <p:nvPr/>
        </p:nvSpPr>
        <p:spPr>
          <a:xfrm>
            <a:off x="215170" y="553048"/>
            <a:ext cx="8732523" cy="707886"/>
          </a:xfrm>
          <a:prstGeom prst="rect">
            <a:avLst/>
          </a:prstGeom>
          <a:noFill/>
        </p:spPr>
        <p:txBody>
          <a:bodyPr wrap="square" rtlCol="0">
            <a:spAutoFit/>
          </a:bodyPr>
          <a:lstStyle/>
          <a:p>
            <a:pPr rtl="0" fontAlgn="base"/>
            <a:r>
              <a:rPr lang="it-IT" sz="1600" b="1" i="0">
                <a:solidFill>
                  <a:srgbClr val="2F5496"/>
                </a:solidFill>
                <a:effectLst/>
                <a:latin typeface="Titillium Web" panose="00000500000000000000" pitchFamily="2" charset="0"/>
              </a:rPr>
              <a:t>FORUM PA 2023</a:t>
            </a:r>
            <a:br>
              <a:rPr lang="it-IT" sz="1600" b="1" i="0">
                <a:solidFill>
                  <a:srgbClr val="2F5496"/>
                </a:solidFill>
                <a:effectLst/>
                <a:latin typeface="Titillium Web" panose="00000500000000000000" pitchFamily="2" charset="0"/>
              </a:rPr>
            </a:br>
            <a:r>
              <a:rPr lang="it-IT" sz="1200" i="0">
                <a:solidFill>
                  <a:srgbClr val="2F5496"/>
                </a:solidFill>
                <a:effectLst/>
                <a:latin typeface="Titillium Web" panose="00000500000000000000" pitchFamily="2" charset="0"/>
              </a:rPr>
              <a:t>«PA SOSTENIBILE 2023»</a:t>
            </a:r>
            <a:endParaRPr lang="it-IT" sz="1200" i="0">
              <a:solidFill>
                <a:srgbClr val="000000"/>
              </a:solidFill>
              <a:effectLst/>
              <a:latin typeface="Segoe UI" panose="020B0502040204020203" pitchFamily="34" charset="0"/>
            </a:endParaRPr>
          </a:p>
          <a:p>
            <a:pPr rtl="0" fontAlgn="base"/>
            <a:r>
              <a:rPr lang="it-IT" sz="1200">
                <a:solidFill>
                  <a:srgbClr val="2F5496"/>
                </a:solidFill>
                <a:latin typeface="Titillium Web" panose="00000500000000000000" pitchFamily="2" charset="0"/>
              </a:rPr>
              <a:t>I</a:t>
            </a:r>
            <a:r>
              <a:rPr lang="it-IT" sz="1200" i="0">
                <a:solidFill>
                  <a:srgbClr val="2F5496"/>
                </a:solidFill>
                <a:effectLst/>
                <a:latin typeface="Titillium Web" panose="00000500000000000000" pitchFamily="2" charset="0"/>
              </a:rPr>
              <a:t>nclusione, empowerment e persone</a:t>
            </a:r>
            <a:endParaRPr lang="it-IT" sz="1200" i="0">
              <a:solidFill>
                <a:srgbClr val="000000"/>
              </a:solidFill>
              <a:effectLst/>
              <a:latin typeface="Segoe UI" panose="020B0502040204020203" pitchFamily="34" charset="0"/>
            </a:endParaRPr>
          </a:p>
        </p:txBody>
      </p:sp>
      <p:cxnSp>
        <p:nvCxnSpPr>
          <p:cNvPr id="3" name="Connettore diritto 2">
            <a:extLst>
              <a:ext uri="{FF2B5EF4-FFF2-40B4-BE49-F238E27FC236}">
                <a16:creationId xmlns:a16="http://schemas.microsoft.com/office/drawing/2014/main" id="{6C5C0EF1-898E-F9C0-6112-C5F44B5474AE}"/>
              </a:ext>
            </a:extLst>
          </p:cNvPr>
          <p:cNvCxnSpPr/>
          <p:nvPr/>
        </p:nvCxnSpPr>
        <p:spPr>
          <a:xfrm>
            <a:off x="215170" y="1384917"/>
            <a:ext cx="710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Google Shape;105;p18">
            <a:extLst>
              <a:ext uri="{FF2B5EF4-FFF2-40B4-BE49-F238E27FC236}">
                <a16:creationId xmlns:a16="http://schemas.microsoft.com/office/drawing/2014/main" id="{2542426D-C8F7-0076-3FB7-94EB6EE75273}"/>
              </a:ext>
            </a:extLst>
          </p:cNvPr>
          <p:cNvSpPr txBox="1"/>
          <p:nvPr/>
        </p:nvSpPr>
        <p:spPr>
          <a:xfrm>
            <a:off x="578850" y="2112425"/>
            <a:ext cx="7986300" cy="2800271"/>
          </a:xfrm>
          <a:prstGeom prst="rect">
            <a:avLst/>
          </a:prstGeom>
          <a:noFill/>
          <a:ln>
            <a:noFill/>
          </a:ln>
        </p:spPr>
        <p:txBody>
          <a:bodyPr spcFirstLastPara="1" wrap="square" lIns="91425" tIns="91425" rIns="91425" bIns="91425" anchor="t" anchorCtr="0">
            <a:noAutofit/>
          </a:bodyPr>
          <a:lstStyle/>
          <a:p>
            <a:pPr marL="0" marR="0" lvl="0" indent="0" rtl="0">
              <a:lnSpc>
                <a:spcPct val="90000"/>
              </a:lnSpc>
              <a:spcBef>
                <a:spcPts val="0"/>
              </a:spcBef>
              <a:spcAft>
                <a:spcPts val="0"/>
              </a:spcAft>
              <a:buClr>
                <a:srgbClr val="000000"/>
              </a:buClr>
              <a:buSzPts val="2400"/>
              <a:buFont typeface="Arial"/>
              <a:buNone/>
            </a:pPr>
            <a:r>
              <a:rPr lang="it-IT" sz="2000" b="1" i="0" u="none" strike="noStrike" cap="none">
                <a:solidFill>
                  <a:srgbClr val="002060"/>
                </a:solidFill>
                <a:latin typeface="Titillium Web"/>
                <a:ea typeface="Titillium Web"/>
                <a:cs typeface="Titillium Web"/>
                <a:sym typeface="Titillium Web"/>
              </a:rPr>
              <a:t>ANAGRAFICA DEL REFERENTE</a:t>
            </a:r>
          </a:p>
          <a:p>
            <a:pPr marL="0" marR="0" lvl="0" indent="0" rtl="0">
              <a:lnSpc>
                <a:spcPct val="90000"/>
              </a:lnSpc>
              <a:spcBef>
                <a:spcPts val="0"/>
              </a:spcBef>
              <a:spcAft>
                <a:spcPts val="0"/>
              </a:spcAft>
              <a:buClr>
                <a:srgbClr val="000000"/>
              </a:buClr>
              <a:buSzPts val="2400"/>
              <a:buFont typeface="Arial"/>
              <a:buNone/>
            </a:pPr>
            <a:endParaRPr lang="it-IT" sz="2000" b="1" i="0" u="none" strike="noStrike" cap="none">
              <a:solidFill>
                <a:srgbClr val="002060"/>
              </a:solidFill>
              <a:latin typeface="Titillium Web"/>
              <a:ea typeface="Titillium Web"/>
              <a:cs typeface="Titillium Web"/>
              <a:sym typeface="Titillium Web"/>
            </a:endParaRPr>
          </a:p>
          <a:p>
            <a:pPr marL="0" marR="0" lvl="0" indent="0" rtl="0">
              <a:lnSpc>
                <a:spcPct val="90000"/>
              </a:lnSpc>
              <a:spcBef>
                <a:spcPts val="0"/>
              </a:spcBef>
              <a:spcAft>
                <a:spcPts val="0"/>
              </a:spcAft>
              <a:buClr>
                <a:srgbClr val="000000"/>
              </a:buClr>
              <a:buSzPts val="2400"/>
              <a:buFont typeface="Arial"/>
              <a:buNone/>
            </a:pPr>
            <a:r>
              <a:rPr lang="it-IT" sz="2000" i="0" u="none" strike="noStrike" cap="none">
                <a:solidFill>
                  <a:srgbClr val="002060"/>
                </a:solidFill>
                <a:latin typeface="Titillium Web"/>
                <a:ea typeface="Titillium Web"/>
                <a:cs typeface="Titillium Web"/>
                <a:sym typeface="Titillium Web"/>
              </a:rPr>
              <a:t>Nome e Cognome: Silvia Bruno</a:t>
            </a:r>
          </a:p>
          <a:p>
            <a:pPr marL="0" marR="0" lvl="0" indent="0" rtl="0">
              <a:lnSpc>
                <a:spcPct val="90000"/>
              </a:lnSpc>
              <a:spcBef>
                <a:spcPts val="0"/>
              </a:spcBef>
              <a:spcAft>
                <a:spcPts val="0"/>
              </a:spcAft>
              <a:buClr>
                <a:srgbClr val="000000"/>
              </a:buClr>
              <a:buSzPts val="2400"/>
              <a:buFont typeface="Arial"/>
              <a:buNone/>
            </a:pPr>
            <a:r>
              <a:rPr lang="it-IT" sz="2000" i="0" u="none" strike="noStrike" cap="none">
                <a:solidFill>
                  <a:srgbClr val="002060"/>
                </a:solidFill>
                <a:latin typeface="Titillium Web"/>
                <a:ea typeface="Titillium Web"/>
                <a:cs typeface="Titillium Web"/>
                <a:sym typeface="Titillium Web"/>
              </a:rPr>
              <a:t>Email: </a:t>
            </a:r>
            <a:r>
              <a:rPr lang="it-IT" sz="2000" i="0" u="none" strike="noStrike" cap="none">
                <a:solidFill>
                  <a:srgbClr val="002060"/>
                </a:solidFill>
                <a:latin typeface="Titillium Web"/>
                <a:ea typeface="Titillium Web"/>
                <a:cs typeface="Titillium Web"/>
                <a:sym typeface="Titillium Web"/>
                <a:hlinkClick r:id="rId6"/>
              </a:rPr>
              <a:t>silvia.bruno@tsm.tn.it</a:t>
            </a:r>
            <a:r>
              <a:rPr lang="it-IT" sz="2000" i="0" u="none" strike="noStrike" cap="none">
                <a:solidFill>
                  <a:srgbClr val="002060"/>
                </a:solidFill>
                <a:latin typeface="Titillium Web"/>
                <a:ea typeface="Titillium Web"/>
                <a:cs typeface="Titillium Web"/>
                <a:sym typeface="Titillium Web"/>
              </a:rPr>
              <a:t> </a:t>
            </a:r>
          </a:p>
          <a:p>
            <a:pPr marL="0" marR="0" lvl="0" indent="0" rtl="0">
              <a:lnSpc>
                <a:spcPct val="90000"/>
              </a:lnSpc>
              <a:spcBef>
                <a:spcPts val="0"/>
              </a:spcBef>
              <a:spcAft>
                <a:spcPts val="0"/>
              </a:spcAft>
              <a:buClr>
                <a:srgbClr val="000000"/>
              </a:buClr>
              <a:buSzPts val="2400"/>
              <a:buFont typeface="Arial"/>
              <a:buNone/>
            </a:pPr>
            <a:r>
              <a:rPr lang="it-IT" sz="2000" i="0" u="none" strike="noStrike" cap="none">
                <a:solidFill>
                  <a:srgbClr val="002060"/>
                </a:solidFill>
                <a:latin typeface="Titillium Web"/>
                <a:ea typeface="Titillium Web"/>
                <a:cs typeface="Titillium Web"/>
                <a:sym typeface="Titillium Web"/>
              </a:rPr>
              <a:t>Altre informazioni: </a:t>
            </a:r>
          </a:p>
          <a:p>
            <a:pPr marL="0" marR="0" lvl="0" indent="0" rtl="0">
              <a:lnSpc>
                <a:spcPct val="90000"/>
              </a:lnSpc>
              <a:spcBef>
                <a:spcPts val="0"/>
              </a:spcBef>
              <a:spcAft>
                <a:spcPts val="0"/>
              </a:spcAft>
              <a:buClr>
                <a:srgbClr val="000000"/>
              </a:buClr>
              <a:buSzPts val="2400"/>
              <a:buFont typeface="Arial"/>
              <a:buNone/>
            </a:pPr>
            <a:r>
              <a:rPr lang="it-IT" sz="2000">
                <a:solidFill>
                  <a:srgbClr val="002060"/>
                </a:solidFill>
                <a:latin typeface="Titillium Web"/>
                <a:ea typeface="Titillium Web"/>
                <a:cs typeface="Titillium Web"/>
                <a:sym typeface="Titillium Web"/>
              </a:rPr>
              <a:t>Numero di cellulare: 347 6330979</a:t>
            </a:r>
            <a:endParaRPr lang="it-IT" sz="2000" i="0" u="none" strike="noStrike" cap="none">
              <a:solidFill>
                <a:srgbClr val="002060"/>
              </a:solidFill>
              <a:latin typeface="Titillium Web"/>
              <a:ea typeface="Titillium Web"/>
              <a:cs typeface="Titillium Web"/>
              <a:sym typeface="Titillium Web"/>
            </a:endParaRPr>
          </a:p>
        </p:txBody>
      </p:sp>
    </p:spTree>
    <p:extLst>
      <p:ext uri="{BB962C8B-B14F-4D97-AF65-F5344CB8AC3E}">
        <p14:creationId xmlns:p14="http://schemas.microsoft.com/office/powerpoint/2010/main" val="273765657"/>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999</Words>
  <Application>Microsoft Office PowerPoint</Application>
  <PresentationFormat>Presentazione su schermo (4:3)</PresentationFormat>
  <Paragraphs>61</Paragraphs>
  <Slides>7</Slides>
  <Notes>0</Notes>
  <HiddenSlides>0</HiddenSlides>
  <MMClips>1</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7</vt:i4>
      </vt:variant>
    </vt:vector>
  </HeadingPairs>
  <TitlesOfParts>
    <vt:vector size="14" baseType="lpstr">
      <vt:lpstr>Arial</vt:lpstr>
      <vt:lpstr>Calibri</vt:lpstr>
      <vt:lpstr>Calibri Light</vt:lpstr>
      <vt:lpstr>Open Sans</vt:lpstr>
      <vt:lpstr>Segoe UI</vt:lpstr>
      <vt:lpstr>Titillium Web</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Alice Bontempi</dc:creator>
  <cp:lastModifiedBy>Cristina Frassoni | Tsm</cp:lastModifiedBy>
  <cp:revision>1</cp:revision>
  <cp:lastPrinted>2023-03-28T14:22:32Z</cp:lastPrinted>
  <dcterms:created xsi:type="dcterms:W3CDTF">2023-02-21T16:11:06Z</dcterms:created>
  <dcterms:modified xsi:type="dcterms:W3CDTF">2023-04-05T08:25:16Z</dcterms:modified>
</cp:coreProperties>
</file>