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9" r:id="rId3"/>
    <p:sldId id="265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34" autoAdjust="0"/>
    <p:restoredTop sz="86433"/>
  </p:normalViewPr>
  <p:slideViewPr>
    <p:cSldViewPr snapToGrid="0">
      <p:cViewPr varScale="1">
        <p:scale>
          <a:sx n="56" d="100"/>
          <a:sy n="56" d="100"/>
        </p:scale>
        <p:origin x="832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5DA889-CF01-4943-B02F-658DA6CD1C85}" type="datetimeFigureOut">
              <a:rPr lang="it-IT" smtClean="0"/>
              <a:t>23/03/2023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41E96-BACA-3043-A481-91C9D4CCC0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1522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41E96-BACA-3043-A481-91C9D4CCC0FA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9573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41E96-BACA-3043-A481-91C9D4CCC0FA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495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41E96-BACA-3043-A481-91C9D4CCC0FA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3418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41E96-BACA-3043-A481-91C9D4CCC0FA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5775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41E96-BACA-3043-A481-91C9D4CCC0FA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2212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41E96-BACA-3043-A481-91C9D4CCC0FA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8018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41E96-BACA-3043-A481-91C9D4CCC0FA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1171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23/03/2023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8563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23/03/2023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4025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23/03/2023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072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23/03/2023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8679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23/03/2023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5838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23/03/2023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438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23/03/2023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7126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23/03/2023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7015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23/03/2023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8118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23/03/2023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090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23/03/2023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2766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DA043-4741-42F4-8D2A-57DA1831F13B}" type="datetimeFigureOut">
              <a:rPr lang="it-IT" smtClean="0"/>
              <a:t>23/03/2023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1995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PNG"/><Relationship Id="rId7" Type="http://schemas.openxmlformats.org/officeDocument/2006/relationships/hyperlink" Target="https://www.istat.it/it/files/2020/12/includiamoci-istatbilita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8.png"/><Relationship Id="rId5" Type="http://schemas.openxmlformats.org/officeDocument/2006/relationships/image" Target="../media/image1.png"/><Relationship Id="rId10" Type="http://schemas.openxmlformats.org/officeDocument/2006/relationships/image" Target="../media/image7.emf"/><Relationship Id="rId4" Type="http://schemas.openxmlformats.org/officeDocument/2006/relationships/image" Target="../media/image4.png"/><Relationship Id="rId9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decarli@istat.it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0FD46D9B-BC62-2E15-4BF9-E6CF379DA4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070" y="2153265"/>
            <a:ext cx="7772400" cy="2005780"/>
          </a:xfrm>
        </p:spPr>
        <p:txBody>
          <a:bodyPr>
            <a:normAutofit fontScale="90000"/>
          </a:bodyPr>
          <a:lstStyle/>
          <a:p>
            <a:pPr rtl="0" eaLnBrk="1" fontAlgn="base" latinLnBrk="0" hangingPunct="1"/>
            <a:r>
              <a:rPr lang="it-IT" sz="6000" b="1" i="0" kern="1200" dirty="0">
                <a:solidFill>
                  <a:srgbClr val="2F5496"/>
                </a:solidFill>
                <a:effectLst/>
                <a:latin typeface="Titillium Web" pitchFamily="2" charset="77"/>
                <a:ea typeface="+mn-ea"/>
                <a:cs typeface="+mn-cs"/>
              </a:rPr>
              <a:t>PA SOSTENIBILE 2023</a:t>
            </a:r>
            <a:endParaRPr lang="it-IT" dirty="0">
              <a:effectLst/>
            </a:endParaRPr>
          </a:p>
          <a:p>
            <a:pPr rtl="0" eaLnBrk="1" fontAlgn="base" latinLnBrk="0" hangingPunct="1"/>
            <a:r>
              <a:rPr lang="it-IT" sz="2800" b="1" i="0" kern="1200" dirty="0">
                <a:solidFill>
                  <a:srgbClr val="2F5496"/>
                </a:solidFill>
                <a:effectLst/>
                <a:latin typeface="Titillium Web" pitchFamily="2" charset="77"/>
                <a:ea typeface="+mn-ea"/>
                <a:cs typeface="+mn-cs"/>
              </a:rPr>
              <a:t>inclusione, empowerment e persone</a:t>
            </a:r>
            <a:endParaRPr lang="it-IT" dirty="0">
              <a:effectLst/>
            </a:endParaRPr>
          </a:p>
          <a:p>
            <a:endParaRPr lang="it-IT" sz="1100" dirty="0"/>
          </a:p>
        </p:txBody>
      </p:sp>
      <p:sp>
        <p:nvSpPr>
          <p:cNvPr id="4" name="Casella di testo 2" descr="In collaborazione con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272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>
            <a:extLst>
              <a:ext uri="{FF2B5EF4-FFF2-40B4-BE49-F238E27FC236}">
                <a16:creationId xmlns:a16="http://schemas.microsoft.com/office/drawing/2014/main" id="{A33F80E1-0C42-D04C-5451-9A9F2E9ED7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-398201"/>
            <a:ext cx="5626510" cy="1401091"/>
          </a:xfrm>
        </p:spPr>
        <p:txBody>
          <a:bodyPr>
            <a:normAutofit/>
          </a:bodyPr>
          <a:lstStyle/>
          <a:p>
            <a:r>
              <a:rPr lang="it-IT" sz="2000" i="0" kern="1200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Titillium Web" pitchFamily="2" charset="77"/>
                <a:ea typeface="Titillium Web" pitchFamily="2" charset="77"/>
                <a:cs typeface="Titillium Web" pitchFamily="2" charset="77"/>
              </a:rPr>
              <a:t>SOGGETTO PROPONENTE</a:t>
            </a:r>
            <a:r>
              <a:rPr lang="it-IT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</a:p>
        </p:txBody>
      </p: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SOGGETTO PROPONENTE: </a:t>
            </a:r>
            <a:r>
              <a:rPr lang="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ISTAT – Processi di inserimento persone con disabilità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TITOLO DELLA SOLUZIONE: </a:t>
            </a:r>
            <a:r>
              <a:rPr lang="it" b="1" i="0" u="none" strike="noStrike" cap="none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tillium Web"/>
                <a:ea typeface="Titillium Web"/>
                <a:cs typeface="Titillium Web"/>
                <a:sym typeface="Titillium Web"/>
              </a:rPr>
              <a:t>INCLUSIONE È PARTECIPAZIONE</a:t>
            </a:r>
            <a:r>
              <a:rPr lang="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. 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CATEGORIA: </a:t>
            </a:r>
            <a:r>
              <a:rPr lang="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Istruzione, formazione e lavoro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AMBITO: </a:t>
            </a:r>
            <a:r>
              <a:rPr lang="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Diseguaglianze, pari opportunità, inclusione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/>
            </a:r>
            <a:br>
              <a:rPr lang="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000" b="1" i="0" u="none" strike="noStrike" cap="none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1" i="0" u="none" strike="noStrike" cap="none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E94580F-ABE1-2B6C-B0FB-CD9D5EAFF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0973168-8EBE-CD2C-8C8B-ADF5EFBE46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0864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>
            <a:extLst>
              <a:ext uri="{FF2B5EF4-FFF2-40B4-BE49-F238E27FC236}">
                <a16:creationId xmlns:a16="http://schemas.microsoft.com/office/drawing/2014/main" id="{25581647-FEE7-2360-8F08-3A822173A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48322" y="1154481"/>
            <a:ext cx="7772400" cy="350416"/>
          </a:xfrm>
        </p:spPr>
        <p:txBody>
          <a:bodyPr>
            <a:normAutofit/>
          </a:bodyPr>
          <a:lstStyle/>
          <a:p>
            <a:r>
              <a:rPr lang="it-IT" sz="1200" dirty="0">
                <a:solidFill>
                  <a:schemeClr val="bg1"/>
                </a:solidFill>
              </a:rPr>
              <a:t>GRUPPO DI LAVORO</a:t>
            </a:r>
          </a:p>
        </p:txBody>
      </p: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262302" y="1420528"/>
            <a:ext cx="3887868" cy="496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GRUPPO DI LAVORO</a:t>
            </a:r>
          </a:p>
          <a:p>
            <a:pPr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Le attività sono state avviate grazie al coinvolgimento e partecipazione attiva di un gruppo di dipendenti inquadrati in maniera trasversale in diversi dipartimenti/direzioni dell’Istituto, che hanno aderito spontaneamente ai singoli progetti. Di seguito alcuni, tra i molti, che si sono resi più attivi. 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L’ELENCO E’ INDICATIVO E NON </a:t>
            </a:r>
            <a:r>
              <a:rPr lang="it-IT" sz="20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ESAUSTIVO</a:t>
            </a:r>
            <a:r>
              <a:rPr lang="it-IT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/>
            </a:r>
            <a:br>
              <a:rPr lang="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000" b="1" i="0" u="none" strike="noStrike" cap="none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v</a:t>
            </a:r>
            <a:endParaRPr sz="2000" b="1" i="0" u="none" strike="noStrike" cap="none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graphicFrame>
        <p:nvGraphicFramePr>
          <p:cNvPr id="14" name="Tabel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613878"/>
              </p:ext>
            </p:extLst>
          </p:nvPr>
        </p:nvGraphicFramePr>
        <p:xfrm>
          <a:off x="4346478" y="513503"/>
          <a:ext cx="3976846" cy="5153298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1384235">
                  <a:extLst>
                    <a:ext uri="{9D8B030D-6E8A-4147-A177-3AD203B41FA5}">
                      <a16:colId xmlns:a16="http://schemas.microsoft.com/office/drawing/2014/main" val="412170504"/>
                    </a:ext>
                  </a:extLst>
                </a:gridCol>
                <a:gridCol w="1315264">
                  <a:extLst>
                    <a:ext uri="{9D8B030D-6E8A-4147-A177-3AD203B41FA5}">
                      <a16:colId xmlns:a16="http://schemas.microsoft.com/office/drawing/2014/main" val="2725328053"/>
                    </a:ext>
                  </a:extLst>
                </a:gridCol>
                <a:gridCol w="612606">
                  <a:extLst>
                    <a:ext uri="{9D8B030D-6E8A-4147-A177-3AD203B41FA5}">
                      <a16:colId xmlns:a16="http://schemas.microsoft.com/office/drawing/2014/main" val="3959853158"/>
                    </a:ext>
                  </a:extLst>
                </a:gridCol>
                <a:gridCol w="664741">
                  <a:extLst>
                    <a:ext uri="{9D8B030D-6E8A-4147-A177-3AD203B41FA5}">
                      <a16:colId xmlns:a16="http://schemas.microsoft.com/office/drawing/2014/main" val="3312979729"/>
                    </a:ext>
                  </a:extLst>
                </a:gridCol>
              </a:tblGrid>
              <a:tr h="382706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Nome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Cognome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liv.</a:t>
                      </a:r>
                      <a:endParaRPr lang="it-IT" sz="16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Prof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068304"/>
                  </a:ext>
                </a:extLst>
              </a:tr>
              <a:tr h="243168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effectLst/>
                          <a:latin typeface="+mn-lt"/>
                        </a:rPr>
                        <a:t>Rita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effectLst/>
                          <a:latin typeface="+mn-lt"/>
                        </a:rPr>
                        <a:t>De </a:t>
                      </a:r>
                      <a:r>
                        <a:rPr lang="it-IT" sz="1600" u="none" strike="noStrike" dirty="0" err="1">
                          <a:effectLst/>
                          <a:latin typeface="+mn-lt"/>
                        </a:rPr>
                        <a:t>Carli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effectLst/>
                          <a:latin typeface="+mn-lt"/>
                        </a:rPr>
                        <a:t>II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 err="1">
                          <a:effectLst/>
                          <a:latin typeface="+mn-lt"/>
                        </a:rPr>
                        <a:t>Ric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extLst>
                  <a:ext uri="{0D108BD9-81ED-4DB2-BD59-A6C34878D82A}">
                    <a16:rowId xmlns:a16="http://schemas.microsoft.com/office/drawing/2014/main" val="4055770573"/>
                  </a:ext>
                </a:extLst>
              </a:tr>
              <a:tr h="243168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Maddalena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Baumgartner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VI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Cter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extLst>
                  <a:ext uri="{0D108BD9-81ED-4DB2-BD59-A6C34878D82A}">
                    <a16:rowId xmlns:a16="http://schemas.microsoft.com/office/drawing/2014/main" val="1637668540"/>
                  </a:ext>
                </a:extLst>
              </a:tr>
              <a:tr h="243168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Stefania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Brandetti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VI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 smtClean="0">
                          <a:effectLst/>
                          <a:latin typeface="+mn-lt"/>
                        </a:rPr>
                        <a:t>FA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extLst>
                  <a:ext uri="{0D108BD9-81ED-4DB2-BD59-A6C34878D82A}">
                    <a16:rowId xmlns:a16="http://schemas.microsoft.com/office/drawing/2014/main" val="2339191525"/>
                  </a:ext>
                </a:extLst>
              </a:tr>
              <a:tr h="243168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effectLst/>
                          <a:latin typeface="+mn-lt"/>
                        </a:rPr>
                        <a:t>Angelita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Castellani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III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Tecn.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extLst>
                  <a:ext uri="{0D108BD9-81ED-4DB2-BD59-A6C34878D82A}">
                    <a16:rowId xmlns:a16="http://schemas.microsoft.com/office/drawing/2014/main" val="2878287907"/>
                  </a:ext>
                </a:extLst>
              </a:tr>
              <a:tr h="243168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effectLst/>
                          <a:latin typeface="+mn-lt"/>
                        </a:rPr>
                        <a:t>Giovanna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effectLst/>
                          <a:latin typeface="+mn-lt"/>
                        </a:rPr>
                        <a:t>Cogliati Dezza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III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Tecn.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extLst>
                  <a:ext uri="{0D108BD9-81ED-4DB2-BD59-A6C34878D82A}">
                    <a16:rowId xmlns:a16="http://schemas.microsoft.com/office/drawing/2014/main" val="2610212708"/>
                  </a:ext>
                </a:extLst>
              </a:tr>
              <a:tr h="243168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effectLst/>
                          <a:latin typeface="+mn-lt"/>
                        </a:rPr>
                        <a:t>Sara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effectLst/>
                          <a:latin typeface="+mn-lt"/>
                        </a:rPr>
                        <a:t>D'Amario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III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Tecn.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extLst>
                  <a:ext uri="{0D108BD9-81ED-4DB2-BD59-A6C34878D82A}">
                    <a16:rowId xmlns:a16="http://schemas.microsoft.com/office/drawing/2014/main" val="1745074424"/>
                  </a:ext>
                </a:extLst>
              </a:tr>
              <a:tr h="243168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Michle 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Dominici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III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Tecn.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extLst>
                  <a:ext uri="{0D108BD9-81ED-4DB2-BD59-A6C34878D82A}">
                    <a16:rowId xmlns:a16="http://schemas.microsoft.com/office/drawing/2014/main" val="1750970475"/>
                  </a:ext>
                </a:extLst>
              </a:tr>
              <a:tr h="243168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Marco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effectLst/>
                          <a:latin typeface="+mn-lt"/>
                        </a:rPr>
                        <a:t>Marchitto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VI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 smtClean="0">
                          <a:effectLst/>
                          <a:latin typeface="+mn-lt"/>
                        </a:rPr>
                        <a:t>FA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extLst>
                  <a:ext uri="{0D108BD9-81ED-4DB2-BD59-A6C34878D82A}">
                    <a16:rowId xmlns:a16="http://schemas.microsoft.com/office/drawing/2014/main" val="383286819"/>
                  </a:ext>
                </a:extLst>
              </a:tr>
              <a:tr h="243168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Riccardo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 err="1">
                          <a:effectLst/>
                          <a:latin typeface="+mn-lt"/>
                        </a:rPr>
                        <a:t>Muzi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VI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 err="1">
                          <a:effectLst/>
                          <a:latin typeface="+mn-lt"/>
                        </a:rPr>
                        <a:t>Cter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extLst>
                  <a:ext uri="{0D108BD9-81ED-4DB2-BD59-A6C34878D82A}">
                    <a16:rowId xmlns:a16="http://schemas.microsoft.com/office/drawing/2014/main" val="4021821585"/>
                  </a:ext>
                </a:extLst>
              </a:tr>
              <a:tr h="243168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Patrizia 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effectLst/>
                          <a:latin typeface="+mn-lt"/>
                        </a:rPr>
                        <a:t>Oddo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VII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 smtClean="0">
                          <a:effectLst/>
                          <a:latin typeface="+mn-lt"/>
                        </a:rPr>
                        <a:t>FA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extLst>
                  <a:ext uri="{0D108BD9-81ED-4DB2-BD59-A6C34878D82A}">
                    <a16:rowId xmlns:a16="http://schemas.microsoft.com/office/drawing/2014/main" val="4216145352"/>
                  </a:ext>
                </a:extLst>
              </a:tr>
              <a:tr h="243168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Gabriele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effectLst/>
                          <a:latin typeface="+mn-lt"/>
                        </a:rPr>
                        <a:t>Sacchi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VI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Cter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extLst>
                  <a:ext uri="{0D108BD9-81ED-4DB2-BD59-A6C34878D82A}">
                    <a16:rowId xmlns:a16="http://schemas.microsoft.com/office/drawing/2014/main" val="1209672367"/>
                  </a:ext>
                </a:extLst>
              </a:tr>
              <a:tr h="243168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Pietro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 err="1">
                          <a:effectLst/>
                          <a:latin typeface="+mn-lt"/>
                        </a:rPr>
                        <a:t>Scalisi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II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Ric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extLst>
                  <a:ext uri="{0D108BD9-81ED-4DB2-BD59-A6C34878D82A}">
                    <a16:rowId xmlns:a16="http://schemas.microsoft.com/office/drawing/2014/main" val="3364749401"/>
                  </a:ext>
                </a:extLst>
              </a:tr>
              <a:tr h="243168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Roberta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effectLst/>
                          <a:latin typeface="+mn-lt"/>
                        </a:rPr>
                        <a:t>Roncati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II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Ric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extLst>
                  <a:ext uri="{0D108BD9-81ED-4DB2-BD59-A6C34878D82A}">
                    <a16:rowId xmlns:a16="http://schemas.microsoft.com/office/drawing/2014/main" val="716730743"/>
                  </a:ext>
                </a:extLst>
              </a:tr>
              <a:tr h="243168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Paola 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 err="1">
                          <a:effectLst/>
                          <a:latin typeface="+mn-lt"/>
                        </a:rPr>
                        <a:t>Conigliaro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III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Ric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extLst>
                  <a:ext uri="{0D108BD9-81ED-4DB2-BD59-A6C34878D82A}">
                    <a16:rowId xmlns:a16="http://schemas.microsoft.com/office/drawing/2014/main" val="1126331342"/>
                  </a:ext>
                </a:extLst>
              </a:tr>
              <a:tr h="243168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Bruna 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effectLst/>
                          <a:latin typeface="+mn-lt"/>
                        </a:rPr>
                        <a:t>Tabanella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IV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Cter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extLst>
                  <a:ext uri="{0D108BD9-81ED-4DB2-BD59-A6C34878D82A}">
                    <a16:rowId xmlns:a16="http://schemas.microsoft.com/office/drawing/2014/main" val="1801512073"/>
                  </a:ext>
                </a:extLst>
              </a:tr>
              <a:tr h="268090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Cristiana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effectLst/>
                          <a:latin typeface="+mn-lt"/>
                        </a:rPr>
                        <a:t>Conti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effectLst/>
                          <a:latin typeface="+mn-lt"/>
                        </a:rPr>
                        <a:t>II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Tecn.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extLst>
                  <a:ext uri="{0D108BD9-81ED-4DB2-BD59-A6C34878D82A}">
                    <a16:rowId xmlns:a16="http://schemas.microsoft.com/office/drawing/2014/main" val="2608034787"/>
                  </a:ext>
                </a:extLst>
              </a:tr>
              <a:tr h="249382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Maria Francesca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D'Ambrogio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effectLst/>
                          <a:latin typeface="+mn-lt"/>
                        </a:rPr>
                        <a:t>VI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effectLst/>
                          <a:latin typeface="+mn-lt"/>
                        </a:rPr>
                        <a:t>FA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extLst>
                  <a:ext uri="{0D108BD9-81ED-4DB2-BD59-A6C34878D82A}">
                    <a16:rowId xmlns:a16="http://schemas.microsoft.com/office/drawing/2014/main" val="452759505"/>
                  </a:ext>
                </a:extLst>
              </a:tr>
              <a:tr h="243168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Filippo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Donzelli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IV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 err="1">
                          <a:effectLst/>
                          <a:latin typeface="+mn-lt"/>
                        </a:rPr>
                        <a:t>Cter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extLst>
                  <a:ext uri="{0D108BD9-81ED-4DB2-BD59-A6C34878D82A}">
                    <a16:rowId xmlns:a16="http://schemas.microsoft.com/office/drawing/2014/main" val="2480341866"/>
                  </a:ext>
                </a:extLst>
              </a:tr>
              <a:tr h="243168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Patrizia 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Grossi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+mn-lt"/>
                        </a:rPr>
                        <a:t>II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 err="1">
                          <a:effectLst/>
                          <a:latin typeface="+mn-lt"/>
                        </a:rPr>
                        <a:t>Tecn</a:t>
                      </a:r>
                      <a:r>
                        <a:rPr lang="it-IT" sz="1600" u="none" strike="noStrike" dirty="0">
                          <a:effectLst/>
                          <a:latin typeface="+mn-lt"/>
                        </a:rPr>
                        <a:t>.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9" marR="6299" marT="6299" marB="0" anchor="b"/>
                </a:tc>
                <a:extLst>
                  <a:ext uri="{0D108BD9-81ED-4DB2-BD59-A6C34878D82A}">
                    <a16:rowId xmlns:a16="http://schemas.microsoft.com/office/drawing/2014/main" val="1748958840"/>
                  </a:ext>
                </a:extLst>
              </a:tr>
            </a:tbl>
          </a:graphicData>
        </a:graphic>
      </p:graphicFrame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E94580F-ABE1-2B6C-B0FB-CD9D5EAFF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0973168-8EBE-CD2C-8C8B-ADF5EFBE46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/>
          <p:nvPr/>
        </p:nvSpPr>
        <p:spPr>
          <a:xfrm>
            <a:off x="149174" y="511417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0217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>
            <a:extLst>
              <a:ext uri="{FF2B5EF4-FFF2-40B4-BE49-F238E27FC236}">
                <a16:creationId xmlns:a16="http://schemas.microsoft.com/office/drawing/2014/main" id="{0AA8F219-A95E-5DBC-0B37-738971F0E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301659"/>
            <a:ext cx="7772400" cy="1083258"/>
          </a:xfrm>
        </p:spPr>
        <p:txBody>
          <a:bodyPr/>
          <a:lstStyle/>
          <a:p>
            <a:r>
              <a:rPr lang="it-IT" sz="11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PRESENTAZIONE</a:t>
            </a:r>
            <a:r>
              <a:rPr lang="it-IT" sz="1100" baseline="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DELLA SOLUZIONE</a:t>
            </a:r>
            <a:endParaRPr lang="it-IT" sz="11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386345" y="1454043"/>
            <a:ext cx="7958758" cy="4314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PRESENTAZIONE DELLA SOLUZIONE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Iniziative di </a:t>
            </a:r>
            <a:r>
              <a:rPr lang="it-IT" sz="2000" b="1" i="0" u="sng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promozione culturale</a:t>
            </a: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per l’inclusione lavorativa delle persone con disabilità: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342900" lvl="0" indent="-342900">
              <a:lnSpc>
                <a:spcPct val="90000"/>
              </a:lnSpc>
              <a:buClr>
                <a:srgbClr val="000000"/>
              </a:buClr>
              <a:buSzPts val="2400"/>
              <a:buFontTx/>
              <a:buChar char="-"/>
            </a:pP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opuscoli divulgativi: «</a:t>
            </a:r>
            <a:r>
              <a:rPr lang="it-IT" sz="20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Includiamoci nelle Istat-</a:t>
            </a:r>
            <a:r>
              <a:rPr lang="it-IT" sz="2000" b="1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bilità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» pubblicato nel 2020, «</a:t>
            </a:r>
            <a:r>
              <a:rPr lang="it-IT" sz="20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Attrezziamoci nelle Istat-</a:t>
            </a:r>
            <a:r>
              <a:rPr lang="it-IT" sz="2000" b="1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bilità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», in corso di pubblicazione;</a:t>
            </a:r>
          </a:p>
          <a:p>
            <a:pPr marL="342900" lvl="0" indent="-342900">
              <a:lnSpc>
                <a:spcPct val="90000"/>
              </a:lnSpc>
              <a:buClr>
                <a:srgbClr val="000000"/>
              </a:buClr>
              <a:buSzPts val="2400"/>
              <a:buFontTx/>
              <a:buChar char="-"/>
            </a:pPr>
            <a:endParaRPr lang="it-IT" sz="20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342900" indent="-342900">
              <a:lnSpc>
                <a:spcPct val="90000"/>
              </a:lnSpc>
              <a:buClr>
                <a:srgbClr val="000000"/>
              </a:buClr>
              <a:buSzPts val="2400"/>
              <a:buFontTx/>
              <a:buChar char="-"/>
            </a:pPr>
            <a:r>
              <a:rPr lang="it-IT" sz="20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cicli seminariali 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con partecipazione di relatori esterni, moderati da colleghi con e senza disabilità certificata</a:t>
            </a:r>
            <a:r>
              <a:rPr lang="it-IT" sz="20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 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«</a:t>
            </a:r>
            <a:r>
              <a:rPr lang="it-IT" sz="20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L’inclusione che fa la differenza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», 8 incontri organizzati nel 2021; «</a:t>
            </a:r>
            <a:r>
              <a:rPr lang="it-IT" sz="20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</a:rPr>
              <a:t>La singolarità che mobilita la media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» 6 incontri nel 2023.</a:t>
            </a:r>
            <a:endParaRPr lang="it-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E94580F-ABE1-2B6C-B0FB-CD9D5EAFF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0973168-8EBE-CD2C-8C8B-ADF5EFBE46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6205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>
            <a:extLst>
              <a:ext uri="{FF2B5EF4-FFF2-40B4-BE49-F238E27FC236}">
                <a16:creationId xmlns:a16="http://schemas.microsoft.com/office/drawing/2014/main" id="{DD2E2929-7DE0-6C6C-CFD3-FC943669C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530867"/>
            <a:ext cx="7772400" cy="1578152"/>
          </a:xfrm>
        </p:spPr>
        <p:txBody>
          <a:bodyPr>
            <a:normAutofit/>
          </a:bodyPr>
          <a:lstStyle/>
          <a:p>
            <a:r>
              <a:rPr lang="it-IT" sz="11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CONTESTO DI ATTUAZIONE</a:t>
            </a:r>
          </a:p>
        </p:txBody>
      </p: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298815" y="1424972"/>
            <a:ext cx="7986300" cy="467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CONTESTO DI ATTUAZIONE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L’obiettivo </a:t>
            </a:r>
            <a:r>
              <a:rPr lang="it-IT" sz="20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dell’azione </a:t>
            </a:r>
            <a:r>
              <a:rPr lang="it-IT" sz="20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è quello 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di </a:t>
            </a:r>
            <a:r>
              <a:rPr lang="it-IT" sz="20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avviare </a:t>
            </a:r>
            <a:r>
              <a:rPr lang="it-IT" sz="2000" b="1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una riflessione </a:t>
            </a:r>
            <a:r>
              <a:rPr lang="it-IT" sz="20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rispetto agli 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atteggiamenti e </a:t>
            </a:r>
            <a:r>
              <a:rPr lang="it-IT" sz="20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alle 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consuetudini </a:t>
            </a:r>
            <a:r>
              <a:rPr lang="it-IT" sz="20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lavorative, quale presupposto che si ritiene indispensabile per l’attivazione </a:t>
            </a:r>
            <a:r>
              <a:rPr lang="it-IT" sz="2000" i="1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favore di pratiche attive e partecipate</a:t>
            </a:r>
            <a:r>
              <a:rPr lang="it-IT" sz="20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che favoriscano l’inserimento delle persone con disabilità</a:t>
            </a:r>
            <a:r>
              <a:rPr lang="it-IT" sz="20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. 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dirty="0" smtClean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2000" b="1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Si tratta di un movimento che si ritiene debba partire dall’interno, e che è destinato a propagandarsi anche fuori dal contesto originario entro cui è stato avviato.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-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r>
              <a:rPr lang="it-IT" sz="20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 questo motivo, l’iniziativa 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è </a:t>
            </a:r>
            <a:r>
              <a:rPr lang="it-IT" sz="20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stata indirizzata 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 tutti i colleghi dell’Istat, a prescindere dalla presenza o meno di disabilità certificate e/o dal livello di inquadramento nei ruoli dell’Istituto</a:t>
            </a:r>
            <a:r>
              <a:rPr lang="it-IT" sz="20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. Al tempo stesso, </a:t>
            </a:r>
            <a:r>
              <a:rPr lang="it-IT" sz="2000" dirty="0" smtClean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si è cercato di condividere le iniziative anche all’esterno dell’istituto, coinvolgendo soprattutto la Rete dei CUG</a:t>
            </a: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E94580F-ABE1-2B6C-B0FB-CD9D5EAFF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0973168-8EBE-CD2C-8C8B-ADF5EFBE46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4676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BE976E07-00DD-BF8D-9467-61BAC20FC5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535417"/>
            <a:ext cx="7772400" cy="704844"/>
          </a:xfrm>
        </p:spPr>
        <p:txBody>
          <a:bodyPr/>
          <a:lstStyle/>
          <a:p>
            <a:r>
              <a:rPr lang="it-IT" sz="11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PER ULTERIORI APPROFONDIMENTI</a:t>
            </a:r>
          </a:p>
        </p:txBody>
      </p: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2690976" y="535416"/>
            <a:ext cx="5105487" cy="436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 ULTERIORI APPROFONDIMENTI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E94580F-ABE1-2B6C-B0FB-CD9D5EAFF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0973168-8EBE-CD2C-8C8B-ADF5EFBE46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65760" y="1474940"/>
            <a:ext cx="2710701" cy="429348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-71415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 </a:t>
            </a:r>
            <a:r>
              <a:rPr kumimoji="0" lang="it-IT" altLang="it-IT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        </a:t>
            </a: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it-IT" altLang="it-IT" sz="2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it-IT" altLang="it-IT" sz="2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100" b="0" i="0" u="sng" strike="noStrike" cap="none" normalizeH="0" baseline="0" dirty="0">
                <a:ln>
                  <a:noFill/>
                </a:ln>
                <a:solidFill>
                  <a:srgbClr val="135A75"/>
                </a:solidFill>
                <a:effectLst/>
                <a:latin typeface="Fira Sans"/>
                <a:hlinkClick r:id="rId7"/>
              </a:rPr>
              <a:t>  </a:t>
            </a:r>
            <a:r>
              <a:rPr kumimoji="0" lang="it-IT" altLang="it-IT" sz="12700" b="0" i="0" u="sng" strike="noStrike" cap="none" normalizeH="0" baseline="0" dirty="0">
                <a:ln>
                  <a:noFill/>
                </a:ln>
                <a:solidFill>
                  <a:srgbClr val="135A75"/>
                </a:solidFill>
                <a:effectLst/>
                <a:latin typeface="Fira Sans"/>
              </a:rPr>
              <a:t> </a:t>
            </a:r>
            <a:r>
              <a:rPr kumimoji="0" lang="it-IT" altLang="it-IT" sz="1100" b="0" i="0" u="sng" strike="noStrike" cap="none" normalizeH="0" baseline="0" dirty="0">
                <a:ln>
                  <a:noFill/>
                </a:ln>
                <a:solidFill>
                  <a:srgbClr val="135A75"/>
                </a:solidFill>
                <a:effectLst/>
                <a:latin typeface="Fira Sans"/>
              </a:rPr>
              <a:t>            </a:t>
            </a:r>
            <a:endParaRPr kumimoji="0" lang="it-IT" altLang="it-IT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100" b="0" i="0" u="sng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Fira Sans"/>
              </a:rPr>
              <a:t> </a:t>
            </a:r>
            <a:endParaRPr kumimoji="0" lang="it-IT" altLang="it-IT" sz="6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100" b="0" i="0" u="sng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Fira Sans"/>
              </a:rPr>
              <a:t>Formati disponibili:   </a:t>
            </a:r>
            <a:r>
              <a:rPr kumimoji="0" lang="it-IT" altLang="it-IT" sz="900" b="0" i="0" u="sng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Fira Sans"/>
              </a:rPr>
              <a:t> </a:t>
            </a:r>
            <a:r>
              <a:rPr kumimoji="0" lang="it-IT" altLang="it-IT" sz="1100" b="0" i="0" u="sng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Fira Sans"/>
              </a:rPr>
              <a:t> </a:t>
            </a:r>
            <a:r>
              <a:rPr kumimoji="0" lang="it-IT" altLang="it-IT" sz="1100" b="0" i="0" u="sng" strike="noStrike" cap="none" normalizeH="0" baseline="0" dirty="0">
                <a:ln>
                  <a:noFill/>
                </a:ln>
                <a:solidFill>
                  <a:srgbClr val="135A75"/>
                </a:solidFill>
                <a:effectLst/>
                <a:latin typeface="Fira Sans"/>
                <a:hlinkClick r:id="rId7"/>
              </a:rPr>
              <a:t>volume integrale in pdf</a:t>
            </a:r>
            <a:r>
              <a:rPr kumimoji="0" lang="it-IT" altLang="it-IT" sz="11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Fira Sans"/>
              </a:rPr>
              <a:t/>
            </a:r>
            <a:br>
              <a:rPr kumimoji="0" lang="it-IT" altLang="it-IT" sz="11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Fira Sans"/>
              </a:rPr>
            </a:br>
            <a:r>
              <a:rPr kumimoji="0" lang="it-IT" altLang="it-IT" sz="11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Fira Sans"/>
              </a:rPr>
              <a:t>Edizione:</a:t>
            </a:r>
            <a:r>
              <a:rPr kumimoji="0" lang="it-IT" altLang="it-IT" sz="1100" b="0" i="0" u="sng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Fira Sans"/>
              </a:rPr>
              <a:t> </a:t>
            </a:r>
            <a:r>
              <a:rPr kumimoji="0" lang="it-IT" altLang="it-IT" sz="1100" b="1" i="0" u="sng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Fira Sans"/>
              </a:rPr>
              <a:t>2020</a:t>
            </a:r>
            <a:r>
              <a:rPr kumimoji="0" lang="it-IT" altLang="it-IT" sz="1100" b="0" i="0" u="sng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Fira Sans"/>
              </a:rPr>
              <a:t/>
            </a:r>
            <a:br>
              <a:rPr kumimoji="0" lang="it-IT" altLang="it-IT" sz="1100" b="0" i="0" u="sng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Fira Sans"/>
              </a:rPr>
            </a:br>
            <a:r>
              <a:rPr kumimoji="0" lang="it-IT" altLang="it-IT" sz="1100" b="0" i="0" u="sng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Fira Sans"/>
              </a:rPr>
              <a:t>Collana: </a:t>
            </a:r>
            <a:r>
              <a:rPr kumimoji="0" lang="it-IT" altLang="it-IT" sz="1100" b="1" i="0" u="sng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Fira Sans"/>
              </a:rPr>
              <a:t>Pubblicazioni speciali</a:t>
            </a:r>
            <a:r>
              <a:rPr kumimoji="0" lang="it-IT" altLang="it-IT" sz="1100" b="0" i="0" u="sng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Fira Sans"/>
              </a:rPr>
              <a:t/>
            </a:r>
            <a:br>
              <a:rPr kumimoji="0" lang="it-IT" altLang="it-IT" sz="1100" b="0" i="0" u="sng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Fira Sans"/>
              </a:rPr>
            </a:br>
            <a:r>
              <a:rPr kumimoji="0" lang="it-IT" altLang="it-IT" sz="1100" b="0" i="0" u="sng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Fira Sans"/>
              </a:rPr>
              <a:t>Pagine: </a:t>
            </a:r>
            <a:r>
              <a:rPr kumimoji="0" lang="it-IT" altLang="it-IT" sz="1100" b="1" i="0" u="sng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Fira Sans"/>
              </a:rPr>
              <a:t>48</a:t>
            </a:r>
            <a:endParaRPr kumimoji="0" lang="it-IT" altLang="it-IT" sz="6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100" b="0" i="0" u="sng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Fira Sans"/>
              </a:rPr>
              <a:t/>
            </a:r>
            <a:br>
              <a:rPr kumimoji="0" lang="it-IT" altLang="it-IT" sz="1100" b="0" i="0" u="sng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Fira Sans"/>
              </a:rPr>
            </a:br>
            <a:endParaRPr kumimoji="0" lang="it-IT" altLang="it-IT" sz="1100" b="0" i="0" u="sng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Fira Sans"/>
            </a:endParaRPr>
          </a:p>
        </p:txBody>
      </p:sp>
      <p:pic>
        <p:nvPicPr>
          <p:cNvPr id="3083" name="Picture 11" descr="Includiamoci nelle Istatbilità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02" y="1512324"/>
            <a:ext cx="2122020" cy="299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335" y="4999631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magine 26" descr="Locandina ciclo webinar Istat 2021"/>
          <p:cNvPicPr/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461" y="1375099"/>
            <a:ext cx="3474118" cy="2194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magine 27" descr="Locandina ciclo webinar Istat 2023"/>
          <p:cNvPicPr/>
          <p:nvPr/>
        </p:nvPicPr>
        <p:blipFill>
          <a:blip r:embed="rId11"/>
          <a:stretch>
            <a:fillRect/>
          </a:stretch>
        </p:blipFill>
        <p:spPr>
          <a:xfrm>
            <a:off x="4581431" y="3621681"/>
            <a:ext cx="3880601" cy="209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215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>
            <a:extLst>
              <a:ext uri="{FF2B5EF4-FFF2-40B4-BE49-F238E27FC236}">
                <a16:creationId xmlns:a16="http://schemas.microsoft.com/office/drawing/2014/main" id="{1D94990E-B9E1-3378-D0B8-32911A0CD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866072"/>
          </a:xfrm>
        </p:spPr>
        <p:txBody>
          <a:bodyPr/>
          <a:lstStyle/>
          <a:p>
            <a:r>
              <a:rPr lang="it-IT" sz="11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ANAGRAFICA DEL REFERENTE</a:t>
            </a:r>
          </a:p>
        </p:txBody>
      </p: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ANAGRAFICA DEL REFERENTE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Nome e Cognome: Rita De Carli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Email: </a:t>
            </a: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  <a:hlinkClick r:id="rId3"/>
              </a:rPr>
              <a:t>decarli@istat.it</a:t>
            </a: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					Disability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_</a:t>
            </a: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management@istat.it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Altre informazioni: Responsabile dei processi di inserimento delle persone con disabilità in Istat</a:t>
            </a:r>
            <a:r>
              <a:rPr lang="it-IT" sz="2000" dirty="0"/>
              <a:t/>
            </a:r>
            <a:br>
              <a:rPr lang="it-IT" sz="2000" dirty="0"/>
            </a:br>
            <a:endParaRPr lang="it-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E94580F-ABE1-2B6C-B0FB-CD9D5EAFF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0973168-8EBE-CD2C-8C8B-ADF5EFBE46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7656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529</TotalTime>
  <Words>650</Words>
  <Application>Microsoft Office PowerPoint</Application>
  <PresentationFormat>Presentazione su schermo (4:3)</PresentationFormat>
  <Paragraphs>162</Paragraphs>
  <Slides>7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Fira Sans</vt:lpstr>
      <vt:lpstr>Segoe UI</vt:lpstr>
      <vt:lpstr>Times New Roman</vt:lpstr>
      <vt:lpstr>Titillium Web</vt:lpstr>
      <vt:lpstr>Tema di Office</vt:lpstr>
      <vt:lpstr>PA SOSTENIBILE 2023 inclusione, empowerment e persone </vt:lpstr>
      <vt:lpstr>SOGGETTO PROPONENTE </vt:lpstr>
      <vt:lpstr>GRUPPO DI LAVORO</vt:lpstr>
      <vt:lpstr>PRESENTAZIONE DELLA SOLUZIONE</vt:lpstr>
      <vt:lpstr>CONTESTO DI ATTUAZIONE</vt:lpstr>
      <vt:lpstr>PER ULTERIORI APPROFONDIMENTI</vt:lpstr>
      <vt:lpstr>ANAGRAFICA DEL REFERENTE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Alice Bontempi</dc:creator>
  <cp:lastModifiedBy>Rita</cp:lastModifiedBy>
  <cp:revision>19</cp:revision>
  <dcterms:created xsi:type="dcterms:W3CDTF">2023-02-21T16:11:06Z</dcterms:created>
  <dcterms:modified xsi:type="dcterms:W3CDTF">2023-03-23T12:37:01Z</dcterms:modified>
</cp:coreProperties>
</file>