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8" r:id="rId4"/>
    <p:sldId id="271" r:id="rId5"/>
    <p:sldId id="272" r:id="rId6"/>
    <p:sldId id="264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F0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56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03/04/2023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28563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03/04/2023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4025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03/04/2023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2072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03/04/2023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98679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03/04/2023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65838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03/04/2023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34386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03/04/2023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07126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03/04/2023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7015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03/04/2023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8118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03/04/2023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80907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043-4741-42F4-8D2A-57DA1831F13B}" type="datetimeFigureOut">
              <a:rPr lang="it-IT" smtClean="0"/>
              <a:t>03/04/2023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42766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DA043-4741-42F4-8D2A-57DA1831F13B}" type="datetimeFigureOut">
              <a:rPr lang="it-IT" smtClean="0"/>
              <a:t>03/04/2023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CE624A-0232-4E65-826E-C983756A04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1995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 di testo 2">
            <a:extLst>
              <a:ext uri="{FF2B5EF4-FFF2-40B4-BE49-F238E27FC236}">
                <a16:creationId xmlns:a16="http://schemas.microsoft.com/office/drawing/2014/main" id="{A535B642-3B7A-2B9F-BACA-BC9A645C1DF9}"/>
              </a:ext>
            </a:extLst>
          </p:cNvPr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800"/>
              </a:spcAft>
            </a:pPr>
            <a:r>
              <a:rPr lang="it-IT" sz="1000" dirty="0">
                <a:solidFill>
                  <a:srgbClr val="002060"/>
                </a:solidFill>
                <a:effectLst/>
                <a:latin typeface="Titillium Web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In collaborazione con</a:t>
            </a:r>
            <a:endParaRPr lang="it-IT" sz="1200" dirty="0">
              <a:effectLst/>
              <a:latin typeface="Titillium Web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458CFCB-C2DC-7920-C7E9-DEF8CB113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62867" cy="30165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51C6C4CE-0DA5-E952-98D4-FFF8E794AB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DF8E9BEE-F286-3393-E429-3B7E07773935}"/>
              </a:ext>
            </a:extLst>
          </p:cNvPr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i="1" dirty="0">
                <a:solidFill>
                  <a:srgbClr val="002060"/>
                </a:solidFill>
                <a:latin typeface="Titillium Web" panose="00000500000000000000" pitchFamily="2" charset="0"/>
              </a:rPr>
              <a:t>#forumpa2023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4AE92B1B-6F79-D71F-4134-47532839E7EA}"/>
              </a:ext>
            </a:extLst>
          </p:cNvPr>
          <p:cNvSpPr txBox="1"/>
          <p:nvPr/>
        </p:nvSpPr>
        <p:spPr>
          <a:xfrm>
            <a:off x="760393" y="2705725"/>
            <a:ext cx="764207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 fontAlgn="base"/>
            <a:r>
              <a:rPr lang="it-IT" sz="60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PA SOSTENIBILE 2023</a:t>
            </a:r>
            <a:endParaRPr lang="it-IT" sz="60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ctr" rtl="0" fontAlgn="base"/>
            <a:r>
              <a:rPr lang="it-IT" sz="28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inclusione, empowerment e persone</a:t>
            </a:r>
            <a:endParaRPr lang="it-IT" sz="28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pic>
        <p:nvPicPr>
          <p:cNvPr id="1026" name="Picture 2" descr="FPA - Innovazione nella Pubblica Amministrazione e Forum PA">
            <a:extLst>
              <a:ext uri="{FF2B5EF4-FFF2-40B4-BE49-F238E27FC236}">
                <a16:creationId xmlns:a16="http://schemas.microsoft.com/office/drawing/2014/main" id="{2E94580F-ABE1-2B6C-B0FB-CD9D5EAFF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701" y="5702411"/>
            <a:ext cx="1110819" cy="111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SviS - CAI">
            <a:extLst>
              <a:ext uri="{FF2B5EF4-FFF2-40B4-BE49-F238E27FC236}">
                <a16:creationId xmlns:a16="http://schemas.microsoft.com/office/drawing/2014/main" id="{20973168-8EBE-CD2C-8C8B-ADF5EFBE4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012" y="5768274"/>
            <a:ext cx="1819552" cy="97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2728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 di testo 2">
            <a:extLst>
              <a:ext uri="{FF2B5EF4-FFF2-40B4-BE49-F238E27FC236}">
                <a16:creationId xmlns:a16="http://schemas.microsoft.com/office/drawing/2014/main" id="{A535B642-3B7A-2B9F-BACA-BC9A645C1DF9}"/>
              </a:ext>
            </a:extLst>
          </p:cNvPr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800"/>
              </a:spcAft>
            </a:pPr>
            <a:r>
              <a:rPr lang="it-IT" sz="1000" dirty="0">
                <a:solidFill>
                  <a:srgbClr val="002060"/>
                </a:solidFill>
                <a:effectLst/>
                <a:latin typeface="Titillium Web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In collaborazione con</a:t>
            </a:r>
            <a:endParaRPr lang="it-IT" sz="1200" dirty="0">
              <a:effectLst/>
              <a:latin typeface="Titillium Web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458CFCB-C2DC-7920-C7E9-DEF8CB113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62867" cy="30165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51C6C4CE-0DA5-E952-98D4-FFF8E794AB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DF8E9BEE-F286-3393-E429-3B7E07773935}"/>
              </a:ext>
            </a:extLst>
          </p:cNvPr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i="1" dirty="0">
                <a:solidFill>
                  <a:srgbClr val="002060"/>
                </a:solidFill>
                <a:latin typeface="Titillium Web" panose="00000500000000000000" pitchFamily="2" charset="0"/>
              </a:rPr>
              <a:t>#forumpa2023</a:t>
            </a:r>
          </a:p>
        </p:txBody>
      </p:sp>
      <p:pic>
        <p:nvPicPr>
          <p:cNvPr id="1026" name="Picture 2" descr="FPA - Innovazione nella Pubblica Amministrazione e Forum PA">
            <a:extLst>
              <a:ext uri="{FF2B5EF4-FFF2-40B4-BE49-F238E27FC236}">
                <a16:creationId xmlns:a16="http://schemas.microsoft.com/office/drawing/2014/main" id="{2E94580F-ABE1-2B6C-B0FB-CD9D5EAFF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701" y="5702411"/>
            <a:ext cx="1110819" cy="111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SviS - CAI">
            <a:extLst>
              <a:ext uri="{FF2B5EF4-FFF2-40B4-BE49-F238E27FC236}">
                <a16:creationId xmlns:a16="http://schemas.microsoft.com/office/drawing/2014/main" id="{20973168-8EBE-CD2C-8C8B-ADF5EFBE4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012" y="5768274"/>
            <a:ext cx="1819552" cy="97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BD25E33E-1FF3-69D1-4713-774824322CF8}"/>
              </a:ext>
            </a:extLst>
          </p:cNvPr>
          <p:cNvSpPr txBox="1"/>
          <p:nvPr/>
        </p:nvSpPr>
        <p:spPr>
          <a:xfrm>
            <a:off x="215170" y="553048"/>
            <a:ext cx="87325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/>
            <a: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FORUM PA 2023</a:t>
            </a:r>
            <a:b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</a:b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«PA SOSTENIBILE 2023»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rtl="0" fontAlgn="base"/>
            <a:r>
              <a:rPr lang="it-IT" sz="1200" dirty="0">
                <a:solidFill>
                  <a:srgbClr val="2F5496"/>
                </a:solidFill>
                <a:latin typeface="Titillium Web" panose="00000500000000000000" pitchFamily="2" charset="0"/>
              </a:rPr>
              <a:t>I</a:t>
            </a: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nclusione, empowerment e persone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6C5C0EF1-898E-F9C0-6112-C5F44B5474AE}"/>
              </a:ext>
            </a:extLst>
          </p:cNvPr>
          <p:cNvCxnSpPr/>
          <p:nvPr/>
        </p:nvCxnSpPr>
        <p:spPr>
          <a:xfrm>
            <a:off x="215170" y="1384917"/>
            <a:ext cx="71089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Google Shape;105;p18">
            <a:extLst>
              <a:ext uri="{FF2B5EF4-FFF2-40B4-BE49-F238E27FC236}">
                <a16:creationId xmlns:a16="http://schemas.microsoft.com/office/drawing/2014/main" id="{2542426D-C8F7-0076-3FB7-94EB6EE75273}"/>
              </a:ext>
            </a:extLst>
          </p:cNvPr>
          <p:cNvSpPr txBox="1"/>
          <p:nvPr/>
        </p:nvSpPr>
        <p:spPr>
          <a:xfrm>
            <a:off x="262303" y="2028864"/>
            <a:ext cx="8732522" cy="2800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SOGGETTO PROPONENTE: </a:t>
            </a:r>
            <a:r>
              <a:rPr lang="it-IT" sz="2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Università della Calabria</a:t>
            </a:r>
            <a:endParaRPr lang="it" sz="2000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" sz="2000" b="1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TITOLO DELLA SOLUZIONE: </a:t>
            </a:r>
            <a:r>
              <a:rPr lang="it-IT" sz="2000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FORMA.mentis</a:t>
            </a:r>
            <a:r>
              <a:rPr lang="it-IT" sz="2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– soluzione innovativa per la formazione del personale dell’Ateneo</a:t>
            </a:r>
          </a:p>
          <a:p>
            <a:pPr lvl="0">
              <a:lnSpc>
                <a:spcPct val="90000"/>
              </a:lnSpc>
              <a:buClr>
                <a:srgbClr val="000000"/>
              </a:buClr>
              <a:buSzPts val="2400"/>
            </a:pPr>
            <a:endParaRPr lang="it" sz="2000" b="1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CATEGORIA: </a:t>
            </a:r>
            <a:r>
              <a:rPr lang="it-IT" sz="200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Istruzione, formazione e lavoro</a:t>
            </a:r>
            <a:endParaRPr lang="it" sz="2000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" sz="2000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AMBITO: </a:t>
            </a:r>
            <a:r>
              <a:rPr lang="it-IT" sz="200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Capitale umano, educazione, lavoro</a:t>
            </a:r>
            <a:endParaRPr lang="it" sz="2000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br>
              <a:rPr lang="it" sz="2000" b="1" i="0" u="none" strike="noStrike" cap="none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2000" b="1" i="0" u="none" strike="noStrike" cap="none" dirty="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000" b="1" i="0" u="none" strike="noStrike" cap="none" dirty="0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  <p:extLst>
      <p:ext uri="{BB962C8B-B14F-4D97-AF65-F5344CB8AC3E}">
        <p14:creationId xmlns:p14="http://schemas.microsoft.com/office/powerpoint/2010/main" val="12708647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 di testo 2">
            <a:extLst>
              <a:ext uri="{FF2B5EF4-FFF2-40B4-BE49-F238E27FC236}">
                <a16:creationId xmlns:a16="http://schemas.microsoft.com/office/drawing/2014/main" id="{A535B642-3B7A-2B9F-BACA-BC9A645C1DF9}"/>
              </a:ext>
            </a:extLst>
          </p:cNvPr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tillium Web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In collaborazione con</a:t>
            </a:r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tillium Web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458CFCB-C2DC-7920-C7E9-DEF8CB113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62867" cy="30165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51C6C4CE-0DA5-E952-98D4-FFF8E794AB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DF8E9BEE-F286-3393-E429-3B7E07773935}"/>
              </a:ext>
            </a:extLst>
          </p:cNvPr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tillium Web" panose="00000500000000000000" pitchFamily="2" charset="0"/>
                <a:ea typeface="+mn-ea"/>
                <a:cs typeface="+mn-cs"/>
              </a:rPr>
              <a:t>#forumpa2023</a:t>
            </a:r>
          </a:p>
        </p:txBody>
      </p:sp>
      <p:pic>
        <p:nvPicPr>
          <p:cNvPr id="1026" name="Picture 2" descr="FPA - Innovazione nella Pubblica Amministrazione e Forum PA">
            <a:extLst>
              <a:ext uri="{FF2B5EF4-FFF2-40B4-BE49-F238E27FC236}">
                <a16:creationId xmlns:a16="http://schemas.microsoft.com/office/drawing/2014/main" id="{2E94580F-ABE1-2B6C-B0FB-CD9D5EAFF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701" y="5702411"/>
            <a:ext cx="1110819" cy="111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SviS - CAI">
            <a:extLst>
              <a:ext uri="{FF2B5EF4-FFF2-40B4-BE49-F238E27FC236}">
                <a16:creationId xmlns:a16="http://schemas.microsoft.com/office/drawing/2014/main" id="{20973168-8EBE-CD2C-8C8B-ADF5EFBE4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012" y="5768274"/>
            <a:ext cx="1819552" cy="97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BD25E33E-1FF3-69D1-4713-774824322CF8}"/>
              </a:ext>
            </a:extLst>
          </p:cNvPr>
          <p:cNvSpPr txBox="1"/>
          <p:nvPr/>
        </p:nvSpPr>
        <p:spPr>
          <a:xfrm>
            <a:off x="215170" y="553048"/>
            <a:ext cx="87325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2F5496"/>
                </a:solidFill>
                <a:effectLst/>
                <a:uLnTx/>
                <a:uFillTx/>
                <a:latin typeface="Titillium Web" panose="00000500000000000000" pitchFamily="2" charset="0"/>
                <a:ea typeface="+mn-ea"/>
                <a:cs typeface="+mn-cs"/>
              </a:rPr>
              <a:t>FORUM PA 2023</a:t>
            </a:r>
            <a:b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2F5496"/>
                </a:solidFill>
                <a:effectLst/>
                <a:uLnTx/>
                <a:uFillTx/>
                <a:latin typeface="Titillium Web" panose="00000500000000000000" pitchFamily="2" charset="0"/>
                <a:ea typeface="+mn-ea"/>
                <a:cs typeface="+mn-cs"/>
              </a:rPr>
            </a:b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2F5496"/>
                </a:solidFill>
                <a:effectLst/>
                <a:uLnTx/>
                <a:uFillTx/>
                <a:latin typeface="Titillium Web" panose="00000500000000000000" pitchFamily="2" charset="0"/>
                <a:ea typeface="+mn-ea"/>
                <a:cs typeface="+mn-cs"/>
              </a:rPr>
              <a:t>«PA SOSTENIBILE 2023»</a:t>
            </a:r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2F5496"/>
                </a:solidFill>
                <a:effectLst/>
                <a:uLnTx/>
                <a:uFillTx/>
                <a:latin typeface="Titillium Web" panose="00000500000000000000" pitchFamily="2" charset="0"/>
                <a:ea typeface="+mn-ea"/>
                <a:cs typeface="+mn-cs"/>
              </a:rPr>
              <a:t>Inclusione, empowerment e persone</a:t>
            </a:r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6C5C0EF1-898E-F9C0-6112-C5F44B5474AE}"/>
              </a:ext>
            </a:extLst>
          </p:cNvPr>
          <p:cNvCxnSpPr/>
          <p:nvPr/>
        </p:nvCxnSpPr>
        <p:spPr>
          <a:xfrm>
            <a:off x="215170" y="1384917"/>
            <a:ext cx="71089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Google Shape;105;p18">
            <a:extLst>
              <a:ext uri="{FF2B5EF4-FFF2-40B4-BE49-F238E27FC236}">
                <a16:creationId xmlns:a16="http://schemas.microsoft.com/office/drawing/2014/main" id="{2542426D-C8F7-0076-3FB7-94EB6EE75273}"/>
              </a:ext>
            </a:extLst>
          </p:cNvPr>
          <p:cNvSpPr txBox="1"/>
          <p:nvPr/>
        </p:nvSpPr>
        <p:spPr>
          <a:xfrm>
            <a:off x="426128" y="1474006"/>
            <a:ext cx="8139022" cy="4576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tillium Web"/>
                <a:ea typeface="Titillium Web"/>
                <a:cs typeface="Titillium Web"/>
                <a:sym typeface="Titillium Web"/>
              </a:rPr>
              <a:t>GRUPPO DI LAVORO</a:t>
            </a:r>
          </a:p>
          <a:p>
            <a:pPr lvl="0" algn="just">
              <a:lnSpc>
                <a:spcPct val="200000"/>
              </a:lnSpc>
              <a:buClr>
                <a:srgbClr val="000000"/>
              </a:buClr>
              <a:buSzPts val="2400"/>
            </a:pPr>
            <a:r>
              <a:rPr lang="it-IT" sz="14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Giancarla </a:t>
            </a:r>
            <a:r>
              <a:rPr lang="it-IT" sz="1400" b="1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Masè</a:t>
            </a:r>
            <a:r>
              <a:rPr lang="it-IT" sz="14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, Direttrice Generale</a:t>
            </a:r>
          </a:p>
          <a:p>
            <a:pPr algn="just">
              <a:lnSpc>
                <a:spcPct val="200000"/>
              </a:lnSpc>
              <a:buClr>
                <a:srgbClr val="000000"/>
              </a:buClr>
              <a:buSzPts val="2400"/>
            </a:pPr>
            <a:r>
              <a:rPr lang="it-IT" sz="14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Roberto </a:t>
            </a:r>
            <a:r>
              <a:rPr lang="it-IT" sz="1400" b="1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Elmo</a:t>
            </a:r>
            <a:r>
              <a:rPr lang="it-IT" sz="14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, Dirigente della Direzione Risorse Umane (DRU)</a:t>
            </a:r>
          </a:p>
          <a:p>
            <a:pPr lvl="0" algn="just">
              <a:lnSpc>
                <a:spcPct val="200000"/>
              </a:lnSpc>
              <a:buClr>
                <a:srgbClr val="000000"/>
              </a:buClr>
              <a:buSzPts val="2400"/>
            </a:pPr>
            <a:r>
              <a:rPr lang="it-IT" sz="14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Maria Rita </a:t>
            </a:r>
            <a:r>
              <a:rPr lang="it-IT" sz="1400" b="1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Cappelleri</a:t>
            </a:r>
            <a:r>
              <a:rPr lang="it-IT" sz="14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, Responsabile Area Relazioni Sindacali e Sviluppo Organizzativo (DRU)</a:t>
            </a:r>
          </a:p>
          <a:p>
            <a:pPr algn="just">
              <a:lnSpc>
                <a:spcPct val="200000"/>
              </a:lnSpc>
              <a:buClr>
                <a:srgbClr val="000000"/>
              </a:buClr>
              <a:buSzPts val="2400"/>
            </a:pPr>
            <a:r>
              <a:rPr lang="it-IT" sz="14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Laura </a:t>
            </a:r>
            <a:r>
              <a:rPr lang="it-IT" sz="1400" b="1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Aiello</a:t>
            </a:r>
            <a:r>
              <a:rPr lang="it-IT" sz="14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, Funzionario Area Relazioni Sindacali e Sviluppo Organizzativo (DRU)</a:t>
            </a:r>
          </a:p>
          <a:p>
            <a:pPr lvl="0" algn="just">
              <a:lnSpc>
                <a:spcPct val="200000"/>
              </a:lnSpc>
              <a:buClr>
                <a:srgbClr val="000000"/>
              </a:buClr>
              <a:buSzPts val="2400"/>
            </a:pPr>
            <a:r>
              <a:rPr lang="it-IT" sz="14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Fabiola </a:t>
            </a:r>
            <a:r>
              <a:rPr lang="it-IT" sz="1400" b="1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Genovese</a:t>
            </a:r>
            <a:r>
              <a:rPr lang="it-IT" sz="14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, Funzionario Area Relazioni Sindacali e Sviluppo Organizzativo (DRU)</a:t>
            </a:r>
          </a:p>
          <a:p>
            <a:pPr lvl="0" algn="just">
              <a:lnSpc>
                <a:spcPct val="200000"/>
              </a:lnSpc>
              <a:buClr>
                <a:srgbClr val="000000"/>
              </a:buClr>
              <a:buSzPts val="2400"/>
            </a:pPr>
            <a:r>
              <a:rPr lang="it-IT" sz="14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Simone Giuseppe </a:t>
            </a:r>
            <a:r>
              <a:rPr lang="it-IT" sz="1400" b="1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Malizia</a:t>
            </a:r>
            <a:r>
              <a:rPr lang="it-IT" sz="14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, Funzionario Centro Linguistico di Ateneo</a:t>
            </a:r>
          </a:p>
          <a:p>
            <a:pPr algn="just">
              <a:lnSpc>
                <a:spcPct val="200000"/>
              </a:lnSpc>
              <a:buClr>
                <a:srgbClr val="000000"/>
              </a:buClr>
              <a:buSzPts val="2400"/>
            </a:pPr>
            <a:r>
              <a:rPr lang="it-IT" sz="14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Tonia </a:t>
            </a:r>
            <a:r>
              <a:rPr lang="it-IT" sz="1400" b="1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Romio</a:t>
            </a:r>
            <a:r>
              <a:rPr lang="it-IT" sz="14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, Funzionario Area Personale Contrattualizzato e Collaboratori Esterni (DRU)</a:t>
            </a:r>
          </a:p>
          <a:p>
            <a:pPr lvl="0" algn="just">
              <a:lnSpc>
                <a:spcPct val="200000"/>
              </a:lnSpc>
              <a:buClr>
                <a:srgbClr val="000000"/>
              </a:buClr>
              <a:buSzPts val="2400"/>
            </a:pPr>
            <a:r>
              <a:rPr lang="it-IT" sz="14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Maria </a:t>
            </a:r>
            <a:r>
              <a:rPr lang="it-IT" sz="1400" b="1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Vanni</a:t>
            </a:r>
            <a:r>
              <a:rPr lang="it-IT" sz="14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, Funzionario Area Relazioni Sindacali e Sviluppo Organizzativo (DRU)</a:t>
            </a: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br>
              <a:rPr kumimoji="0" lang="it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tillium Web"/>
                <a:ea typeface="Titillium Web"/>
                <a:cs typeface="Titillium Web"/>
                <a:sym typeface="Titillium Web"/>
              </a:rPr>
            </a:b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  <p:extLst>
      <p:ext uri="{BB962C8B-B14F-4D97-AF65-F5344CB8AC3E}">
        <p14:creationId xmlns:p14="http://schemas.microsoft.com/office/powerpoint/2010/main" val="39646835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 di testo 2">
            <a:extLst>
              <a:ext uri="{FF2B5EF4-FFF2-40B4-BE49-F238E27FC236}">
                <a16:creationId xmlns:a16="http://schemas.microsoft.com/office/drawing/2014/main" id="{A535B642-3B7A-2B9F-BACA-BC9A645C1DF9}"/>
              </a:ext>
            </a:extLst>
          </p:cNvPr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tillium Web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In collaborazione con</a:t>
            </a:r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tillium Web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458CFCB-C2DC-7920-C7E9-DEF8CB113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62867" cy="30165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51C6C4CE-0DA5-E952-98D4-FFF8E794AB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DF8E9BEE-F286-3393-E429-3B7E07773935}"/>
              </a:ext>
            </a:extLst>
          </p:cNvPr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tillium Web" panose="00000500000000000000" pitchFamily="2" charset="0"/>
                <a:ea typeface="+mn-ea"/>
                <a:cs typeface="+mn-cs"/>
              </a:rPr>
              <a:t>#forumpa2023</a:t>
            </a:r>
          </a:p>
        </p:txBody>
      </p:sp>
      <p:pic>
        <p:nvPicPr>
          <p:cNvPr id="1026" name="Picture 2" descr="FPA - Innovazione nella Pubblica Amministrazione e Forum PA">
            <a:extLst>
              <a:ext uri="{FF2B5EF4-FFF2-40B4-BE49-F238E27FC236}">
                <a16:creationId xmlns:a16="http://schemas.microsoft.com/office/drawing/2014/main" id="{2E94580F-ABE1-2B6C-B0FB-CD9D5EAFF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701" y="5702411"/>
            <a:ext cx="1110819" cy="111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SviS - CAI">
            <a:extLst>
              <a:ext uri="{FF2B5EF4-FFF2-40B4-BE49-F238E27FC236}">
                <a16:creationId xmlns:a16="http://schemas.microsoft.com/office/drawing/2014/main" id="{20973168-8EBE-CD2C-8C8B-ADF5EFBE4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012" y="5768274"/>
            <a:ext cx="1819552" cy="97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BD25E33E-1FF3-69D1-4713-774824322CF8}"/>
              </a:ext>
            </a:extLst>
          </p:cNvPr>
          <p:cNvSpPr txBox="1"/>
          <p:nvPr/>
        </p:nvSpPr>
        <p:spPr>
          <a:xfrm>
            <a:off x="215170" y="553048"/>
            <a:ext cx="87325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2F5496"/>
                </a:solidFill>
                <a:effectLst/>
                <a:uLnTx/>
                <a:uFillTx/>
                <a:latin typeface="Titillium Web" panose="00000500000000000000" pitchFamily="2" charset="0"/>
                <a:ea typeface="+mn-ea"/>
                <a:cs typeface="+mn-cs"/>
              </a:rPr>
              <a:t>FORUM PA 2023</a:t>
            </a:r>
            <a:b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2F5496"/>
                </a:solidFill>
                <a:effectLst/>
                <a:uLnTx/>
                <a:uFillTx/>
                <a:latin typeface="Titillium Web" panose="00000500000000000000" pitchFamily="2" charset="0"/>
                <a:ea typeface="+mn-ea"/>
                <a:cs typeface="+mn-cs"/>
              </a:rPr>
            </a:b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2F5496"/>
                </a:solidFill>
                <a:effectLst/>
                <a:uLnTx/>
                <a:uFillTx/>
                <a:latin typeface="Titillium Web" panose="00000500000000000000" pitchFamily="2" charset="0"/>
                <a:ea typeface="+mn-ea"/>
                <a:cs typeface="+mn-cs"/>
              </a:rPr>
              <a:t>«PA SOSTENIBILE 2023»</a:t>
            </a:r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2F5496"/>
                </a:solidFill>
                <a:effectLst/>
                <a:uLnTx/>
                <a:uFillTx/>
                <a:latin typeface="Titillium Web" panose="00000500000000000000" pitchFamily="2" charset="0"/>
                <a:ea typeface="+mn-ea"/>
                <a:cs typeface="+mn-cs"/>
              </a:rPr>
              <a:t>Inclusione, empowerment e persone</a:t>
            </a:r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6C5C0EF1-898E-F9C0-6112-C5F44B5474AE}"/>
              </a:ext>
            </a:extLst>
          </p:cNvPr>
          <p:cNvCxnSpPr/>
          <p:nvPr/>
        </p:nvCxnSpPr>
        <p:spPr>
          <a:xfrm>
            <a:off x="215170" y="1384917"/>
            <a:ext cx="71089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Google Shape;105;p18">
            <a:extLst>
              <a:ext uri="{FF2B5EF4-FFF2-40B4-BE49-F238E27FC236}">
                <a16:creationId xmlns:a16="http://schemas.microsoft.com/office/drawing/2014/main" id="{2542426D-C8F7-0076-3FB7-94EB6EE75273}"/>
              </a:ext>
            </a:extLst>
          </p:cNvPr>
          <p:cNvSpPr txBox="1"/>
          <p:nvPr/>
        </p:nvSpPr>
        <p:spPr>
          <a:xfrm>
            <a:off x="578850" y="1604725"/>
            <a:ext cx="7986300" cy="3628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tillium Web"/>
                <a:ea typeface="Titillium Web"/>
                <a:cs typeface="Titillium Web"/>
                <a:sym typeface="Titillium Web"/>
              </a:rPr>
              <a:t>PRESENTAZIONE DELLA SOLUZIONE 1/2</a:t>
            </a:r>
          </a:p>
          <a:p>
            <a:pPr marL="0" marR="0" lvl="0" indent="0" algn="just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tillium Web"/>
              <a:ea typeface="Titillium Web"/>
              <a:cs typeface="Titillium Web"/>
              <a:sym typeface="Titillium Web"/>
            </a:endParaRPr>
          </a:p>
          <a:p>
            <a:pPr lvl="0" algn="just">
              <a:lnSpc>
                <a:spcPct val="90000"/>
              </a:lnSpc>
              <a:buClr>
                <a:srgbClr val="000000"/>
              </a:buClr>
              <a:buSzPts val="2400"/>
              <a:defRPr/>
            </a:pPr>
            <a:r>
              <a:rPr lang="it-IT" sz="2000" i="1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FORMA.mentis</a:t>
            </a:r>
            <a:r>
              <a:rPr lang="it-IT" sz="2000" i="1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r>
              <a:rPr lang="it-IT" sz="2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è l’espressione tipica del paradigma del </a:t>
            </a:r>
            <a:r>
              <a:rPr lang="it-IT" sz="2000" i="1" dirty="0" err="1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crisis</a:t>
            </a:r>
            <a:r>
              <a:rPr lang="it-IT" sz="2000" i="1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management </a:t>
            </a:r>
            <a:r>
              <a:rPr lang="it-IT" sz="2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ovvero quali elementi organizzativi, sperimentati nella fase di emergenza (nel nostro caso, quella pandemica da Covid-19) possono essere adottati in modo permanente dalle organizzazioni.</a:t>
            </a:r>
          </a:p>
          <a:p>
            <a:pPr lvl="0" algn="just">
              <a:lnSpc>
                <a:spcPct val="90000"/>
              </a:lnSpc>
              <a:buClr>
                <a:srgbClr val="000000"/>
              </a:buClr>
              <a:buSzPts val="2400"/>
              <a:defRPr/>
            </a:pPr>
            <a:r>
              <a:rPr lang="it-IT" sz="2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Si tratta del canale sulla piattaforma Microsoft Teams dedicato alla formazione del personale dell’Ateneo: è uno strumento attraverso il quale partecipare agli interventi formativi (live streaming o, comunque, registrati) e di interagire con il docente, di consultare tutto il materiale didattico, partecipare ai questionari di gradimento, programmare la partecipazione alle iniziative formative, seguire – in autoapprendimento – tutta una serie selezionata di corsi di interesse per il personale stesso.</a:t>
            </a:r>
          </a:p>
        </p:txBody>
      </p:sp>
    </p:spTree>
    <p:extLst>
      <p:ext uri="{BB962C8B-B14F-4D97-AF65-F5344CB8AC3E}">
        <p14:creationId xmlns:p14="http://schemas.microsoft.com/office/powerpoint/2010/main" val="14335160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 di testo 2">
            <a:extLst>
              <a:ext uri="{FF2B5EF4-FFF2-40B4-BE49-F238E27FC236}">
                <a16:creationId xmlns:a16="http://schemas.microsoft.com/office/drawing/2014/main" id="{A535B642-3B7A-2B9F-BACA-BC9A645C1DF9}"/>
              </a:ext>
            </a:extLst>
          </p:cNvPr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tillium Web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In collaborazione con</a:t>
            </a:r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tillium Web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458CFCB-C2DC-7920-C7E9-DEF8CB113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62867" cy="30165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51C6C4CE-0DA5-E952-98D4-FFF8E794AB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DF8E9BEE-F286-3393-E429-3B7E07773935}"/>
              </a:ext>
            </a:extLst>
          </p:cNvPr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tillium Web" panose="00000500000000000000" pitchFamily="2" charset="0"/>
                <a:ea typeface="+mn-ea"/>
                <a:cs typeface="+mn-cs"/>
              </a:rPr>
              <a:t>#forumpa2023</a:t>
            </a:r>
          </a:p>
        </p:txBody>
      </p:sp>
      <p:pic>
        <p:nvPicPr>
          <p:cNvPr id="1026" name="Picture 2" descr="FPA - Innovazione nella Pubblica Amministrazione e Forum PA">
            <a:extLst>
              <a:ext uri="{FF2B5EF4-FFF2-40B4-BE49-F238E27FC236}">
                <a16:creationId xmlns:a16="http://schemas.microsoft.com/office/drawing/2014/main" id="{2E94580F-ABE1-2B6C-B0FB-CD9D5EAFF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701" y="5702411"/>
            <a:ext cx="1110819" cy="111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SviS - CAI">
            <a:extLst>
              <a:ext uri="{FF2B5EF4-FFF2-40B4-BE49-F238E27FC236}">
                <a16:creationId xmlns:a16="http://schemas.microsoft.com/office/drawing/2014/main" id="{20973168-8EBE-CD2C-8C8B-ADF5EFBE4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012" y="5768274"/>
            <a:ext cx="1819552" cy="97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BD25E33E-1FF3-69D1-4713-774824322CF8}"/>
              </a:ext>
            </a:extLst>
          </p:cNvPr>
          <p:cNvSpPr txBox="1"/>
          <p:nvPr/>
        </p:nvSpPr>
        <p:spPr>
          <a:xfrm>
            <a:off x="215170" y="553048"/>
            <a:ext cx="87325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2F5496"/>
                </a:solidFill>
                <a:effectLst/>
                <a:uLnTx/>
                <a:uFillTx/>
                <a:latin typeface="Titillium Web" panose="00000500000000000000" pitchFamily="2" charset="0"/>
                <a:ea typeface="+mn-ea"/>
                <a:cs typeface="+mn-cs"/>
              </a:rPr>
              <a:t>FORUM PA 2023</a:t>
            </a:r>
            <a:b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2F5496"/>
                </a:solidFill>
                <a:effectLst/>
                <a:uLnTx/>
                <a:uFillTx/>
                <a:latin typeface="Titillium Web" panose="00000500000000000000" pitchFamily="2" charset="0"/>
                <a:ea typeface="+mn-ea"/>
                <a:cs typeface="+mn-cs"/>
              </a:rPr>
            </a:b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2F5496"/>
                </a:solidFill>
                <a:effectLst/>
                <a:uLnTx/>
                <a:uFillTx/>
                <a:latin typeface="Titillium Web" panose="00000500000000000000" pitchFamily="2" charset="0"/>
                <a:ea typeface="+mn-ea"/>
                <a:cs typeface="+mn-cs"/>
              </a:rPr>
              <a:t>«PA SOSTENIBILE 2023»</a:t>
            </a:r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2F5496"/>
                </a:solidFill>
                <a:effectLst/>
                <a:uLnTx/>
                <a:uFillTx/>
                <a:latin typeface="Titillium Web" panose="00000500000000000000" pitchFamily="2" charset="0"/>
                <a:ea typeface="+mn-ea"/>
                <a:cs typeface="+mn-cs"/>
              </a:rPr>
              <a:t>Inclusione, empowerment e persone</a:t>
            </a:r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6C5C0EF1-898E-F9C0-6112-C5F44B5474AE}"/>
              </a:ext>
            </a:extLst>
          </p:cNvPr>
          <p:cNvCxnSpPr/>
          <p:nvPr/>
        </p:nvCxnSpPr>
        <p:spPr>
          <a:xfrm>
            <a:off x="215170" y="1384917"/>
            <a:ext cx="71089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Google Shape;105;p18">
            <a:extLst>
              <a:ext uri="{FF2B5EF4-FFF2-40B4-BE49-F238E27FC236}">
                <a16:creationId xmlns:a16="http://schemas.microsoft.com/office/drawing/2014/main" id="{2542426D-C8F7-0076-3FB7-94EB6EE75273}"/>
              </a:ext>
            </a:extLst>
          </p:cNvPr>
          <p:cNvSpPr txBox="1"/>
          <p:nvPr/>
        </p:nvSpPr>
        <p:spPr>
          <a:xfrm>
            <a:off x="578850" y="2112425"/>
            <a:ext cx="7986300" cy="2800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tillium Web"/>
                <a:ea typeface="Titillium Web"/>
                <a:cs typeface="Titillium Web"/>
                <a:sym typeface="Titillium Web"/>
              </a:rPr>
              <a:t>PRESENTAZIONE DELLA SOLUZIONE </a:t>
            </a:r>
            <a:r>
              <a:rPr lang="it-IT" sz="2000" b="1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2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tillium Web"/>
                <a:ea typeface="Titillium Web"/>
                <a:cs typeface="Titillium Web"/>
                <a:sym typeface="Titillium Web"/>
              </a:rPr>
              <a:t>/2</a:t>
            </a:r>
          </a:p>
          <a:p>
            <a:pPr marL="0" marR="0" lvl="0" indent="0" algn="just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tillium Web"/>
              <a:ea typeface="Titillium Web"/>
              <a:cs typeface="Titillium Web"/>
              <a:sym typeface="Titillium Web"/>
            </a:endParaRPr>
          </a:p>
          <a:p>
            <a:pPr lvl="0" algn="just">
              <a:lnSpc>
                <a:spcPct val="90000"/>
              </a:lnSpc>
              <a:buClr>
                <a:srgbClr val="000000"/>
              </a:buClr>
              <a:buSzPts val="2400"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tillium Web"/>
                <a:ea typeface="Titillium Web"/>
                <a:cs typeface="Titillium Web"/>
                <a:sym typeface="Titillium Web"/>
              </a:rPr>
              <a:t>La soluzione è destinata al personale tecnico-amministrativo dell’Università della Calabria ma può essere realizzata all’interno di ogni pubblica amministrazione</a:t>
            </a:r>
            <a:r>
              <a:rPr lang="it-IT" sz="2000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utilizzando lo strumento di collaboration Teams.</a:t>
            </a: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just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just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just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just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  <p:extLst>
      <p:ext uri="{BB962C8B-B14F-4D97-AF65-F5344CB8AC3E}">
        <p14:creationId xmlns:p14="http://schemas.microsoft.com/office/powerpoint/2010/main" val="6539064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 di testo 2">
            <a:extLst>
              <a:ext uri="{FF2B5EF4-FFF2-40B4-BE49-F238E27FC236}">
                <a16:creationId xmlns:a16="http://schemas.microsoft.com/office/drawing/2014/main" id="{A535B642-3B7A-2B9F-BACA-BC9A645C1DF9}"/>
              </a:ext>
            </a:extLst>
          </p:cNvPr>
          <p:cNvSpPr txBox="1"/>
          <p:nvPr/>
        </p:nvSpPr>
        <p:spPr>
          <a:xfrm>
            <a:off x="5850689" y="6180027"/>
            <a:ext cx="1666875" cy="2952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800"/>
              </a:spcAft>
            </a:pPr>
            <a:r>
              <a:rPr lang="it-IT" sz="1000" dirty="0">
                <a:solidFill>
                  <a:srgbClr val="002060"/>
                </a:solidFill>
                <a:effectLst/>
                <a:latin typeface="Titillium Web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In collaborazione con</a:t>
            </a:r>
            <a:endParaRPr lang="it-IT" sz="1200" dirty="0">
              <a:effectLst/>
              <a:latin typeface="Titillium Web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458CFCB-C2DC-7920-C7E9-DEF8CB113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62867" cy="30165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51C6C4CE-0DA5-E952-98D4-FFF8E794AB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98130" y="359939"/>
            <a:ext cx="1245870" cy="109410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DF8E9BEE-F286-3393-E429-3B7E07773935}"/>
              </a:ext>
            </a:extLst>
          </p:cNvPr>
          <p:cNvSpPr txBox="1"/>
          <p:nvPr/>
        </p:nvSpPr>
        <p:spPr>
          <a:xfrm>
            <a:off x="262302" y="6204553"/>
            <a:ext cx="1930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i="1" dirty="0">
                <a:solidFill>
                  <a:srgbClr val="002060"/>
                </a:solidFill>
                <a:latin typeface="Titillium Web" panose="00000500000000000000" pitchFamily="2" charset="0"/>
              </a:rPr>
              <a:t>#forumpa2023</a:t>
            </a:r>
          </a:p>
        </p:txBody>
      </p:sp>
      <p:pic>
        <p:nvPicPr>
          <p:cNvPr id="1026" name="Picture 2" descr="FPA - Innovazione nella Pubblica Amministrazione e Forum PA">
            <a:extLst>
              <a:ext uri="{FF2B5EF4-FFF2-40B4-BE49-F238E27FC236}">
                <a16:creationId xmlns:a16="http://schemas.microsoft.com/office/drawing/2014/main" id="{2E94580F-ABE1-2B6C-B0FB-CD9D5EAFF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701" y="5702411"/>
            <a:ext cx="1110819" cy="111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SviS - CAI">
            <a:extLst>
              <a:ext uri="{FF2B5EF4-FFF2-40B4-BE49-F238E27FC236}">
                <a16:creationId xmlns:a16="http://schemas.microsoft.com/office/drawing/2014/main" id="{20973168-8EBE-CD2C-8C8B-ADF5EFBE4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012" y="5768274"/>
            <a:ext cx="1819552" cy="97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BD25E33E-1FF3-69D1-4713-774824322CF8}"/>
              </a:ext>
            </a:extLst>
          </p:cNvPr>
          <p:cNvSpPr txBox="1"/>
          <p:nvPr/>
        </p:nvSpPr>
        <p:spPr>
          <a:xfrm>
            <a:off x="215170" y="553048"/>
            <a:ext cx="87325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/>
            <a: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FORUM PA 2023</a:t>
            </a:r>
            <a:br>
              <a:rPr lang="it-IT" sz="1600" b="1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</a:b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«PA SOSTENIBILE 2023»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rtl="0" fontAlgn="base"/>
            <a:r>
              <a:rPr lang="it-IT" sz="1200" dirty="0">
                <a:solidFill>
                  <a:srgbClr val="2F5496"/>
                </a:solidFill>
                <a:latin typeface="Titillium Web" panose="00000500000000000000" pitchFamily="2" charset="0"/>
              </a:rPr>
              <a:t>I</a:t>
            </a:r>
            <a:r>
              <a:rPr lang="it-IT" sz="1200" i="0" dirty="0">
                <a:solidFill>
                  <a:srgbClr val="2F5496"/>
                </a:solidFill>
                <a:effectLst/>
                <a:latin typeface="Titillium Web" panose="00000500000000000000" pitchFamily="2" charset="0"/>
              </a:rPr>
              <a:t>nclusione, empowerment e persone</a:t>
            </a:r>
            <a:endParaRPr lang="it-IT" sz="120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6C5C0EF1-898E-F9C0-6112-C5F44B5474AE}"/>
              </a:ext>
            </a:extLst>
          </p:cNvPr>
          <p:cNvCxnSpPr/>
          <p:nvPr/>
        </p:nvCxnSpPr>
        <p:spPr>
          <a:xfrm>
            <a:off x="215170" y="1384917"/>
            <a:ext cx="71089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Google Shape;105;p18">
            <a:extLst>
              <a:ext uri="{FF2B5EF4-FFF2-40B4-BE49-F238E27FC236}">
                <a16:creationId xmlns:a16="http://schemas.microsoft.com/office/drawing/2014/main" id="{2542426D-C8F7-0076-3FB7-94EB6EE75273}"/>
              </a:ext>
            </a:extLst>
          </p:cNvPr>
          <p:cNvSpPr txBox="1"/>
          <p:nvPr/>
        </p:nvSpPr>
        <p:spPr>
          <a:xfrm>
            <a:off x="578850" y="2112425"/>
            <a:ext cx="7986300" cy="2800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b="1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ANAGRAFICA DEL REFERENTE</a:t>
            </a: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it-IT" sz="2000" b="1" i="0" u="none" strike="noStrike" cap="none" dirty="0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Nome e Cognome: Roberto Elmo</a:t>
            </a: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000" i="0" u="none" strike="noStrike" cap="none" dirty="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Email: roberto.elmo@unical.it</a:t>
            </a:r>
          </a:p>
        </p:txBody>
      </p:sp>
    </p:spTree>
    <p:extLst>
      <p:ext uri="{BB962C8B-B14F-4D97-AF65-F5344CB8AC3E}">
        <p14:creationId xmlns:p14="http://schemas.microsoft.com/office/powerpoint/2010/main" val="2737656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3576</TotalTime>
  <Words>406</Words>
  <Application>Microsoft Office PowerPoint</Application>
  <PresentationFormat>Presentazione su schermo (4:3)</PresentationFormat>
  <Paragraphs>56</Paragraphs>
  <Slides>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Segoe UI</vt:lpstr>
      <vt:lpstr>Titillium Web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Alice Bontempi</dc:creator>
  <cp:lastModifiedBy>Roberto Elmo</cp:lastModifiedBy>
  <cp:revision>46</cp:revision>
  <dcterms:created xsi:type="dcterms:W3CDTF">2023-02-21T16:11:06Z</dcterms:created>
  <dcterms:modified xsi:type="dcterms:W3CDTF">2023-04-03T13:32:26Z</dcterms:modified>
</cp:coreProperties>
</file>