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6" d="100"/>
          <a:sy n="76" d="100"/>
        </p:scale>
        <p:origin x="-1020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11/04/2023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56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11/04/2023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402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11/04/2023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072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11/04/2023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8679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11/04/2023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583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11/04/2023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438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11/04/2023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712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11/04/2023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01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11/04/2023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811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11/04/2023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090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11/04/2023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2766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DA043-4741-42F4-8D2A-57DA1831F13B}" type="datetimeFigureOut">
              <a:rPr lang="it-IT" smtClean="0"/>
              <a:t>11/04/2023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99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www.afolmet.it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ecpartners.it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=""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=""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=""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="" xmlns:a16="http://schemas.microsoft.com/office/drawing/2014/main" id="{4AE92B1B-6F79-D71F-4134-47532839E7EA}"/>
              </a:ext>
            </a:extLst>
          </p:cNvPr>
          <p:cNvSpPr txBox="1"/>
          <p:nvPr/>
        </p:nvSpPr>
        <p:spPr>
          <a:xfrm>
            <a:off x="760393" y="2705725"/>
            <a:ext cx="76420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/>
            <a:r>
              <a:rPr lang="it-IT" sz="60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PA SOSTENIBILE 2023</a:t>
            </a:r>
            <a:endParaRPr lang="it-IT" sz="6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it-IT" sz="28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inclusione, empowerment e persone</a:t>
            </a:r>
            <a:endParaRPr lang="it-IT" sz="28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=""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=""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72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=""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=""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=""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=""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=""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=""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=""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SOGGETTO PROPONENTE</a:t>
            </a:r>
            <a:r>
              <a:rPr lang="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 CENTRO FORMAZIONE PROFESSIONALE «PAULLO» – DI AFOL METROPOLITANA -Milano </a:t>
            </a:r>
            <a:endParaRPr lang="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TITOLO DELLA SOLUZIONE</a:t>
            </a:r>
            <a:r>
              <a:rPr lang="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«BIBLIOLIFE»</a:t>
            </a:r>
            <a:endParaRPr lang="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r>
              <a:rPr lang="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CATEGORIA: </a:t>
            </a: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Istruzione, formazione e lavoro 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r>
              <a:rPr lang="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AMBITO: </a:t>
            </a: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Diseguaglianze, pari opportunità, inclusione - Capitale umano, educazione, lavoro </a:t>
            </a:r>
          </a:p>
          <a:p>
            <a:endParaRPr lang="it-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/>
            </a:r>
            <a:b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270864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=""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=""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=""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=""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=""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=""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=""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GRUPPO DI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LAVORO:</a:t>
            </a: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342900" lvl="0" indent="-342900">
              <a:lnSpc>
                <a:spcPct val="90000"/>
              </a:lnSpc>
              <a:buClr>
                <a:srgbClr val="000000"/>
              </a:buClr>
              <a:buSzPts val="2400"/>
              <a:buFont typeface="Arial" pitchFamily="34" charset="0"/>
              <a:buChar char="•"/>
            </a:pPr>
            <a:r>
              <a:rPr lang="it" sz="2000" b="1" i="0" u="none" strike="noStrike" cap="none" dirty="0" smtClean="0">
                <a:latin typeface="Titillium Web"/>
                <a:ea typeface="Titillium Web"/>
                <a:cs typeface="Titillium Web"/>
                <a:sym typeface="Titillium Web"/>
              </a:rPr>
              <a:t>DOCENTI  DI MATERIE SIA UMANISTICHE CHE SCIENTIFICHE : </a:t>
            </a:r>
            <a:r>
              <a:rPr lang="it-IT" sz="2000" b="1" i="0" u="none" strike="noStrike" cap="none" dirty="0" smtClean="0">
                <a:latin typeface="Titillium Web"/>
                <a:ea typeface="Titillium Web"/>
                <a:cs typeface="Titillium Web"/>
                <a:sym typeface="Titillium Web"/>
              </a:rPr>
              <a:t>Cinzia</a:t>
            </a:r>
            <a:r>
              <a:rPr lang="it" sz="2000" b="1" i="0" u="none" strike="noStrike" cap="none" dirty="0" smtClean="0">
                <a:latin typeface="Titillium Web"/>
                <a:ea typeface="Titillium Web"/>
                <a:cs typeface="Titillium Web"/>
                <a:sym typeface="Titillium Web"/>
              </a:rPr>
              <a:t> Boschiero (docente e giornalista</a:t>
            </a:r>
            <a:r>
              <a:rPr lang="it" sz="2000" b="1" dirty="0">
                <a:latin typeface="Titillium Web"/>
                <a:ea typeface="Titillium Web"/>
                <a:cs typeface="Titillium Web"/>
                <a:sym typeface="Titillium Web"/>
              </a:rPr>
              <a:t>), </a:t>
            </a:r>
            <a:r>
              <a:rPr lang="it-IT" sz="2000" b="1" dirty="0">
                <a:latin typeface="Titillium Web"/>
                <a:ea typeface="Titillium Web"/>
                <a:cs typeface="Titillium Web"/>
              </a:rPr>
              <a:t>Elena </a:t>
            </a:r>
            <a:r>
              <a:rPr lang="it-IT" sz="2000" b="1" dirty="0" err="1">
                <a:latin typeface="Titillium Web"/>
                <a:ea typeface="Titillium Web"/>
                <a:cs typeface="Titillium Web"/>
              </a:rPr>
              <a:t>Moioli</a:t>
            </a:r>
            <a:r>
              <a:rPr lang="it-IT" sz="2000" b="1" dirty="0">
                <a:latin typeface="Titillium Web"/>
                <a:ea typeface="Titillium Web"/>
                <a:cs typeface="Titillium Web"/>
              </a:rPr>
              <a:t>, docente e socia ICOM, Alessandra </a:t>
            </a:r>
            <a:r>
              <a:rPr lang="it-IT" sz="2000" b="1" dirty="0" err="1" smtClean="0">
                <a:latin typeface="Titillium Web"/>
                <a:ea typeface="Titillium Web"/>
                <a:cs typeface="Titillium Web"/>
              </a:rPr>
              <a:t>Scaramuzzi</a:t>
            </a:r>
            <a:r>
              <a:rPr lang="it-IT" sz="2000" b="1" dirty="0" smtClean="0">
                <a:latin typeface="Titillium Web"/>
                <a:ea typeface="Titillium Web"/>
                <a:cs typeface="Titillium Web"/>
              </a:rPr>
              <a:t>; </a:t>
            </a:r>
            <a:r>
              <a:rPr lang="it-IT" sz="2000" b="1" dirty="0">
                <a:latin typeface="Titillium Web"/>
                <a:ea typeface="Titillium Web"/>
                <a:cs typeface="Titillium Web"/>
              </a:rPr>
              <a:t>Simonetta </a:t>
            </a:r>
            <a:r>
              <a:rPr lang="it-IT" sz="2000" b="1" dirty="0" err="1" smtClean="0">
                <a:latin typeface="Titillium Web"/>
                <a:ea typeface="Titillium Web"/>
                <a:cs typeface="Titillium Web"/>
              </a:rPr>
              <a:t>Zoppellaro</a:t>
            </a:r>
            <a:r>
              <a:rPr lang="it-IT" sz="2000" b="1" dirty="0" smtClean="0">
                <a:latin typeface="Titillium Web"/>
                <a:ea typeface="Titillium Web"/>
                <a:cs typeface="Titillium Web"/>
              </a:rPr>
              <a:t>;</a:t>
            </a:r>
            <a:r>
              <a:rPr lang="it-IT" sz="2000" dirty="0"/>
              <a:t> </a:t>
            </a:r>
            <a:r>
              <a:rPr lang="it-IT" sz="2000" b="1" dirty="0">
                <a:latin typeface="Titillium Web"/>
                <a:ea typeface="Titillium Web"/>
                <a:cs typeface="Titillium Web"/>
              </a:rPr>
              <a:t>Alessandro </a:t>
            </a:r>
            <a:r>
              <a:rPr lang="it-IT" sz="2000" b="1" dirty="0" smtClean="0">
                <a:latin typeface="Titillium Web"/>
                <a:ea typeface="Titillium Web"/>
                <a:cs typeface="Titillium Web"/>
              </a:rPr>
              <a:t>Macrì, </a:t>
            </a:r>
            <a:r>
              <a:rPr lang="it-IT" sz="2000" b="1" dirty="0">
                <a:latin typeface="Titillium Web"/>
                <a:ea typeface="Titillium Web"/>
                <a:cs typeface="Titillium Web"/>
              </a:rPr>
              <a:t>Graziana </a:t>
            </a:r>
            <a:r>
              <a:rPr lang="it-IT" sz="2000" b="1" dirty="0" smtClean="0">
                <a:latin typeface="Titillium Web"/>
                <a:ea typeface="Titillium Web"/>
                <a:cs typeface="Titillium Web"/>
              </a:rPr>
              <a:t>Porcaro</a:t>
            </a:r>
            <a:r>
              <a:rPr lang="it-IT" sz="2000" b="1" dirty="0">
                <a:latin typeface="Titillium Web"/>
                <a:ea typeface="Titillium Web"/>
                <a:cs typeface="Titillium Web"/>
              </a:rPr>
              <a:t>, Alba </a:t>
            </a:r>
            <a:r>
              <a:rPr lang="it-IT" sz="2000" b="1" dirty="0" smtClean="0">
                <a:latin typeface="Titillium Web"/>
                <a:ea typeface="Titillium Web"/>
                <a:cs typeface="Titillium Web"/>
              </a:rPr>
              <a:t>Ferrari, </a:t>
            </a:r>
            <a:r>
              <a:rPr lang="it-IT" sz="2000" b="1" dirty="0">
                <a:latin typeface="Titillium Web"/>
                <a:ea typeface="Titillium Web"/>
                <a:cs typeface="Titillium Web"/>
              </a:rPr>
              <a:t>Michela </a:t>
            </a:r>
            <a:r>
              <a:rPr lang="it-IT" sz="2000" b="1" dirty="0" smtClean="0">
                <a:latin typeface="Titillium Web"/>
                <a:ea typeface="Titillium Web"/>
                <a:cs typeface="Titillium Web"/>
              </a:rPr>
              <a:t>Ducco, </a:t>
            </a:r>
            <a:r>
              <a:rPr lang="it-IT" sz="2000" b="1" dirty="0">
                <a:latin typeface="Titillium Web"/>
                <a:ea typeface="Titillium Web"/>
                <a:cs typeface="Titillium Web"/>
              </a:rPr>
              <a:t>Cesare Blini </a:t>
            </a:r>
            <a:r>
              <a:rPr lang="it-IT" sz="2000" b="1" dirty="0" smtClean="0">
                <a:latin typeface="Titillium Web"/>
                <a:ea typeface="Titillium Web"/>
                <a:cs typeface="Titillium Web"/>
              </a:rPr>
              <a:t>– referenti per le varie attività del progetto «</a:t>
            </a:r>
            <a:r>
              <a:rPr lang="it-IT" sz="2000" b="1" dirty="0" err="1" smtClean="0">
                <a:latin typeface="Titillium Web"/>
                <a:ea typeface="Titillium Web"/>
                <a:cs typeface="Titillium Web"/>
              </a:rPr>
              <a:t>BiblioLife</a:t>
            </a:r>
            <a:r>
              <a:rPr lang="it-IT" sz="2000" b="1" dirty="0" smtClean="0">
                <a:latin typeface="Titillium Web"/>
                <a:ea typeface="Titillium Web"/>
                <a:cs typeface="Titillium Web"/>
              </a:rPr>
              <a:t>».</a:t>
            </a:r>
          </a:p>
          <a:p>
            <a:pPr marL="342900" lvl="0" indent="-342900">
              <a:lnSpc>
                <a:spcPct val="90000"/>
              </a:lnSpc>
              <a:buClr>
                <a:srgbClr val="000000"/>
              </a:buClr>
              <a:buSzPts val="2400"/>
              <a:buFont typeface="Arial" pitchFamily="34" charset="0"/>
              <a:buChar char="•"/>
            </a:pPr>
            <a:r>
              <a:rPr lang="it-IT" sz="2000" b="1" dirty="0" smtClean="0">
                <a:latin typeface="Titillium Web"/>
                <a:ea typeface="Titillium Web"/>
                <a:cs typeface="Titillium Web"/>
                <a:sym typeface="Titillium Web"/>
              </a:rPr>
              <a:t>ATTIVITA’ DEL PROGETTO: creazione di nuove unità e spazi didattici; utilizzo di software innovativi</a:t>
            </a:r>
            <a: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/>
            </a:r>
            <a:b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44944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=""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=""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=""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=""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=""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=""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=""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88281" y="1728132"/>
            <a:ext cx="7986300" cy="3184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DELLA SOLUZIONE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½- 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La soluzione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«</a:t>
            </a:r>
            <a:r>
              <a:rPr lang="it-IT" sz="2000" b="1" i="0" u="none" strike="noStrike" cap="none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BiblioLife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» 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consente di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aiutare i giovani a comprendere il periodo della adolescenza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ad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accettare i cambiamenti del proprio corpo e pensiero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; avvicina i giovani (14-20 anni) alla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fruizione interattiva di una biblioteca e di una videoteca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consente loro di creare un loro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«Libro di vita» interattivo e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personale per comprendere meglio l’adolescenza, 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studiando il programma ministeriale, ma arricchendolo di esperienze, di confronto, di dialogo; li aiuta a sentirsi protagonisti di ciò che studiano, leggono, vedono con i docenti e con i loro coetanei. Ogni argomento studiato in classe viene discusso negli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spazi «BIBLIOLIFE» 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 nei loro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«Libri di vita».</a:t>
            </a: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526205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=""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=""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=""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=""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=""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=""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=""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DELLA SOLUZIONE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2/2-Per </a:t>
            </a: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chi è adatta 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– è adatta per scuole di formazione professionale, per scuole secondarie. Per giovani (14-20 anni) che necessitino di supporto per accettare le sfide della loro adolescenza (identità civica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). Evita la dispersione scolastica.</a:t>
            </a:r>
            <a:endParaRPr lang="it-IT" sz="2000" i="0" u="none" strike="noStrike" cap="none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</a:t>
            </a: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che contesti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si </a:t>
            </a: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può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attuare 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–in contesti con giovani con problematiche personali (emarginati, </a:t>
            </a:r>
            <a:r>
              <a:rPr lang="it-IT" sz="2000" i="0" u="none" strike="noStrike" cap="none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Bes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</a:t>
            </a:r>
            <a:r>
              <a:rPr lang="it-IT" sz="2000" i="0" u="none" strike="noStrike" cap="none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Dsa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figli di immigrati, disabili etc.), per combattere apatia e uso improprio dei social 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Partnership: </a:t>
            </a: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è attiva con </a:t>
            </a:r>
            <a:r>
              <a:rPr lang="it-IT" sz="2000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EUSJA</a:t>
            </a: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associazione europea giornalisti scientifici, con </a:t>
            </a:r>
            <a:r>
              <a:rPr lang="it-IT" sz="2000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UGIS</a:t>
            </a: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Unione Italiana Giornalisti Scientifici per aiutare i giovani a comprendere la differenza tra notizie vere e false  </a:t>
            </a:r>
            <a:r>
              <a:rPr lang="it-IT" sz="2000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377467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=""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=""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=""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=""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=""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=""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=""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ULTERIORI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APPROFONDIMENTI- 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E’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semplice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innovativo, partecipativo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come progetto in quanto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valorizza le differenze culturali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aiuta il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dialogo tra varie etnie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consente di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vivere biblioteca e videoteca 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come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luoghi attivi e «diffusi» 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all’interno dei plessi formativi e didattici con attivazione di </a:t>
            </a:r>
            <a:r>
              <a:rPr lang="it-IT" sz="2000" b="1" i="0" u="none" strike="noStrike" cap="none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tool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interattivi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di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«schede libro» 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«schede dvd» 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realizzate dagli studenti, utilizzare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musica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spazi verdi 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far crescere i giovani e incuriosirli, farli sentire protagonisti e in crescita, li aiuta a scrivere il loro «</a:t>
            </a:r>
            <a:r>
              <a:rPr lang="it-IT" sz="2000" b="1" i="0" u="none" strike="noStrike" cap="none" dirty="0" err="1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BiblioLife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» «Libro di vita» personale 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interattivo con cui riflettono su come sono, come cambiano, su loro idee e sulla storia presente e passata.    </a:t>
            </a: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092215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=""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=""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=""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=""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=""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=""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=""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34765" y="2112424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 sz="1200" b="1" dirty="0"/>
              <a:t>TABELLA COSTI</a:t>
            </a:r>
            <a:endParaRPr lang="it-IT" sz="12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it-IT" sz="1200" dirty="0"/>
              <a:t>SOFTWARE CATALOGAZIONE BIBLIOTECA E VIDEOTECA       </a:t>
            </a:r>
            <a:r>
              <a:rPr lang="it-IT" sz="1200" dirty="0" smtClean="0"/>
              <a:t>     </a:t>
            </a:r>
            <a:r>
              <a:rPr lang="it-IT" sz="1200" dirty="0"/>
              <a:t>500 EURO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it-IT" sz="1200" dirty="0"/>
              <a:t>ARREDI INTERNI, ESTERNI (SCAFFALATURE ETC.)                   15.000 EURO 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it-IT" sz="1200" dirty="0"/>
              <a:t>PROMOZIONE (LOCANDINE, SITO, UFFICIO STAMPA)              </a:t>
            </a:r>
            <a:r>
              <a:rPr lang="it-IT" sz="1200" dirty="0" smtClean="0"/>
              <a:t>9.000 </a:t>
            </a:r>
            <a:r>
              <a:rPr lang="it-IT" sz="1200" dirty="0"/>
              <a:t>EURO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it-IT" sz="1200" dirty="0"/>
              <a:t>“BIBLIOLIFE BAR” (convenzione macchinette etc.)               </a:t>
            </a:r>
            <a:r>
              <a:rPr lang="it-IT" sz="1200" dirty="0" smtClean="0"/>
              <a:t>  </a:t>
            </a:r>
            <a:r>
              <a:rPr lang="it-IT" sz="1200" dirty="0"/>
              <a:t>12.000 EURO </a:t>
            </a:r>
          </a:p>
          <a:p>
            <a:r>
              <a:rPr lang="it-IT" sz="1200" dirty="0"/>
              <a:t>   </a:t>
            </a:r>
            <a:r>
              <a:rPr lang="it-IT" sz="1200" dirty="0" smtClean="0"/>
              <a:t>Totale                                                                                               </a:t>
            </a:r>
            <a:r>
              <a:rPr lang="it-IT" sz="1200" dirty="0"/>
              <a:t>36.500 EURO        </a:t>
            </a:r>
          </a:p>
          <a:p>
            <a:r>
              <a:rPr lang="it-IT" sz="2000" dirty="0"/>
              <a:t> </a:t>
            </a: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ANAGRAFICA </a:t>
            </a: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DEL REFERENTE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 </a:t>
            </a: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 Cognome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dott.ssa Cinzia Boschiero </a:t>
            </a: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Email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cinziaboschiero@gmail.com</a:t>
            </a: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Altre informazioni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sito Internet ECPARTNERS </a:t>
            </a:r>
            <a:r>
              <a:rPr lang="it-IT" sz="2000" i="0" u="none" strike="noStrike" cap="none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6"/>
              </a:rPr>
              <a:t>www.ecpartners.it</a:t>
            </a:r>
            <a:endParaRPr lang="it-IT" sz="2000" i="0" u="none" strike="noStrike" cap="none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Sito Internet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7"/>
              </a:rPr>
              <a:t>https://www.afolmet.it</a:t>
            </a: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7"/>
              </a:rPr>
              <a:t>/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- https://www.cfppaullo.it/</a:t>
            </a: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737656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190</TotalTime>
  <Words>584</Words>
  <Application>Microsoft Office PowerPoint</Application>
  <PresentationFormat>Presentazione su schermo (4:3)</PresentationFormat>
  <Paragraphs>60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Alice Bontempi</dc:creator>
  <cp:lastModifiedBy>Cinzia Boschiero</cp:lastModifiedBy>
  <cp:revision>14</cp:revision>
  <dcterms:created xsi:type="dcterms:W3CDTF">2023-02-21T16:11:06Z</dcterms:created>
  <dcterms:modified xsi:type="dcterms:W3CDTF">2023-04-11T15:49:14Z</dcterms:modified>
</cp:coreProperties>
</file>