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61" r:id="rId5"/>
    <p:sldId id="262" r:id="rId6"/>
    <p:sldId id="263" r:id="rId7"/>
    <p:sldId id="264"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F0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513D7B-21E0-4731-8902-59E030D7C0E8}" v="1" dt="2023-03-31T15:39:08.0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147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fano Sartorio" userId="1a5ead08d0ada12b" providerId="LiveId" clId="{AF513D7B-21E0-4731-8902-59E030D7C0E8}"/>
    <pc:docChg chg="delSld">
      <pc:chgData name="Stefano Sartorio" userId="1a5ead08d0ada12b" providerId="LiveId" clId="{AF513D7B-21E0-4731-8902-59E030D7C0E8}" dt="2023-03-31T15:39:17.202" v="0" actId="47"/>
      <pc:docMkLst>
        <pc:docMk/>
      </pc:docMkLst>
      <pc:sldChg chg="del">
        <pc:chgData name="Stefano Sartorio" userId="1a5ead08d0ada12b" providerId="LiveId" clId="{AF513D7B-21E0-4731-8902-59E030D7C0E8}" dt="2023-03-31T15:39:17.202" v="0" actId="47"/>
        <pc:sldMkLst>
          <pc:docMk/>
          <pc:sldMk cId="3402410080" sldId="25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79DA043-4741-42F4-8D2A-57DA1831F13B}" type="datetimeFigureOut">
              <a:rPr lang="it-IT" smtClean="0"/>
              <a:t>31/03/2023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2728563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79DA043-4741-42F4-8D2A-57DA1831F13B}" type="datetimeFigureOut">
              <a:rPr lang="it-IT" smtClean="0"/>
              <a:t>31/03/2023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1984025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79DA043-4741-42F4-8D2A-57DA1831F13B}" type="datetimeFigureOut">
              <a:rPr lang="it-IT" smtClean="0"/>
              <a:t>31/03/2023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4192072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79DA043-4741-42F4-8D2A-57DA1831F13B}" type="datetimeFigureOut">
              <a:rPr lang="it-IT" smtClean="0"/>
              <a:t>31/03/2023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2098679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79DA043-4741-42F4-8D2A-57DA1831F13B}" type="datetimeFigureOut">
              <a:rPr lang="it-IT" smtClean="0"/>
              <a:t>31/03/2023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3665838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A79DA043-4741-42F4-8D2A-57DA1831F13B}" type="datetimeFigureOut">
              <a:rPr lang="it-IT" smtClean="0"/>
              <a:t>31/03/2023</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1534386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9DA043-4741-42F4-8D2A-57DA1831F13B}" type="datetimeFigureOut">
              <a:rPr lang="it-IT" smtClean="0"/>
              <a:t>31/03/2023</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2607126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A79DA043-4741-42F4-8D2A-57DA1831F13B}" type="datetimeFigureOut">
              <a:rPr lang="it-IT" smtClean="0"/>
              <a:t>31/03/2023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947015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A79DA043-4741-42F4-8D2A-57DA1831F13B}" type="datetimeFigureOut">
              <a:rPr lang="it-IT" smtClean="0"/>
              <a:t>31/03/2023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1328118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79DA043-4741-42F4-8D2A-57DA1831F13B}" type="datetimeFigureOut">
              <a:rPr lang="it-IT" smtClean="0"/>
              <a:t>31/03/2023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78090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79DA043-4741-42F4-8D2A-57DA1831F13B}" type="datetimeFigureOut">
              <a:rPr lang="it-IT" smtClean="0"/>
              <a:t>31/03/2023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3042766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9DA043-4741-42F4-8D2A-57DA1831F13B}" type="datetimeFigureOut">
              <a:rPr lang="it-IT" smtClean="0"/>
              <a:t>31/03/2023</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CE624A-0232-4E65-826E-C983756A04C5}" type="slidenum">
              <a:rPr lang="it-IT" smtClean="0"/>
              <a:t>‹N›</a:t>
            </a:fld>
            <a:endParaRPr lang="it-IT"/>
          </a:p>
        </p:txBody>
      </p:sp>
    </p:spTree>
    <p:extLst>
      <p:ext uri="{BB962C8B-B14F-4D97-AF65-F5344CB8AC3E}">
        <p14:creationId xmlns:p14="http://schemas.microsoft.com/office/powerpoint/2010/main" val="11719958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hyperlink" Target="https://www.ri-costituente.it/edizioni/" TargetMode="External"/><Relationship Id="rId3" Type="http://schemas.openxmlformats.org/officeDocument/2006/relationships/image" Target="../media/image2.png"/><Relationship Id="rId7" Type="http://schemas.openxmlformats.org/officeDocument/2006/relationships/hyperlink" Target="https://www.ri-costituente.it/ri-costituzione/"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www.ri-costituente.it/" TargetMode="External"/><Relationship Id="rId11" Type="http://schemas.openxmlformats.org/officeDocument/2006/relationships/hyperlink" Target="https://www.editriceimpressionigrafiche.it/" TargetMode="External"/><Relationship Id="rId5" Type="http://schemas.openxmlformats.org/officeDocument/2006/relationships/image" Target="../media/image4.png"/><Relationship Id="rId10" Type="http://schemas.openxmlformats.org/officeDocument/2006/relationships/hyperlink" Target="https://www.tikvacoop.it/" TargetMode="External"/><Relationship Id="rId4" Type="http://schemas.openxmlformats.org/officeDocument/2006/relationships/image" Target="../media/image3.png"/><Relationship Id="rId9" Type="http://schemas.openxmlformats.org/officeDocument/2006/relationships/hyperlink" Target="https://www.ri-costituente.it/programmafestival2023/"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dirty="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dirty="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dirty="0">
                <a:solidFill>
                  <a:srgbClr val="002060"/>
                </a:solidFill>
                <a:latin typeface="Titillium Web" panose="00000500000000000000" pitchFamily="2" charset="0"/>
              </a:rPr>
              <a:t>#forumpa2023</a:t>
            </a:r>
          </a:p>
        </p:txBody>
      </p:sp>
      <p:sp>
        <p:nvSpPr>
          <p:cNvPr id="10" name="CasellaDiTesto 9">
            <a:extLst>
              <a:ext uri="{FF2B5EF4-FFF2-40B4-BE49-F238E27FC236}">
                <a16:creationId xmlns:a16="http://schemas.microsoft.com/office/drawing/2014/main" id="{4AE92B1B-6F79-D71F-4134-47532839E7EA}"/>
              </a:ext>
            </a:extLst>
          </p:cNvPr>
          <p:cNvSpPr txBox="1"/>
          <p:nvPr/>
        </p:nvSpPr>
        <p:spPr>
          <a:xfrm>
            <a:off x="760393" y="2705725"/>
            <a:ext cx="7642077" cy="1446550"/>
          </a:xfrm>
          <a:prstGeom prst="rect">
            <a:avLst/>
          </a:prstGeom>
          <a:noFill/>
        </p:spPr>
        <p:txBody>
          <a:bodyPr wrap="square" rtlCol="0">
            <a:spAutoFit/>
          </a:bodyPr>
          <a:lstStyle/>
          <a:p>
            <a:pPr algn="ctr" rtl="0" fontAlgn="base"/>
            <a:r>
              <a:rPr lang="it-IT" sz="6000" b="1" i="0" dirty="0">
                <a:solidFill>
                  <a:srgbClr val="2F5496"/>
                </a:solidFill>
                <a:effectLst/>
                <a:latin typeface="Titillium Web" panose="00000500000000000000" pitchFamily="2" charset="0"/>
              </a:rPr>
              <a:t>PA SOSTENIBILE 2023</a:t>
            </a:r>
            <a:endParaRPr lang="it-IT" sz="6000" b="0" i="0" dirty="0">
              <a:solidFill>
                <a:srgbClr val="000000"/>
              </a:solidFill>
              <a:effectLst/>
              <a:latin typeface="Segoe UI" panose="020B0502040204020203" pitchFamily="34" charset="0"/>
            </a:endParaRPr>
          </a:p>
          <a:p>
            <a:pPr algn="ctr" rtl="0" fontAlgn="base"/>
            <a:r>
              <a:rPr lang="it-IT" sz="2800" b="1" i="0" dirty="0">
                <a:solidFill>
                  <a:srgbClr val="2F5496"/>
                </a:solidFill>
                <a:effectLst/>
                <a:latin typeface="Titillium Web" panose="00000500000000000000" pitchFamily="2" charset="0"/>
              </a:rPr>
              <a:t>inclusione, empowerment e persone</a:t>
            </a:r>
            <a:endParaRPr lang="it-IT" sz="2800" b="0" i="0" dirty="0">
              <a:solidFill>
                <a:srgbClr val="000000"/>
              </a:solidFill>
              <a:effectLst/>
              <a:latin typeface="Segoe UI" panose="020B0502040204020203" pitchFamily="34" charset="0"/>
            </a:endParaRP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272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dirty="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dirty="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dirty="0">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dirty="0">
                <a:solidFill>
                  <a:srgbClr val="2F5496"/>
                </a:solidFill>
                <a:effectLst/>
                <a:latin typeface="Titillium Web" panose="00000500000000000000" pitchFamily="2" charset="0"/>
              </a:rPr>
              <a:t>FORUM PA 2023</a:t>
            </a:r>
            <a:br>
              <a:rPr lang="it-IT" sz="1600" b="1" i="0" dirty="0">
                <a:solidFill>
                  <a:srgbClr val="2F5496"/>
                </a:solidFill>
                <a:effectLst/>
                <a:latin typeface="Titillium Web" panose="00000500000000000000" pitchFamily="2" charset="0"/>
              </a:rPr>
            </a:br>
            <a:r>
              <a:rPr lang="it-IT" sz="1200" i="0" dirty="0">
                <a:solidFill>
                  <a:srgbClr val="2F5496"/>
                </a:solidFill>
                <a:effectLst/>
                <a:latin typeface="Titillium Web" panose="00000500000000000000" pitchFamily="2" charset="0"/>
              </a:rPr>
              <a:t>«PA SOSTENIBILE 2023»</a:t>
            </a:r>
            <a:endParaRPr lang="it-IT" sz="1200" i="0" dirty="0">
              <a:solidFill>
                <a:srgbClr val="000000"/>
              </a:solidFill>
              <a:effectLst/>
              <a:latin typeface="Segoe UI" panose="020B0502040204020203" pitchFamily="34" charset="0"/>
            </a:endParaRPr>
          </a:p>
          <a:p>
            <a:pPr rtl="0" fontAlgn="base"/>
            <a:r>
              <a:rPr lang="it-IT" sz="1200" dirty="0">
                <a:solidFill>
                  <a:srgbClr val="2F5496"/>
                </a:solidFill>
                <a:latin typeface="Titillium Web" panose="00000500000000000000" pitchFamily="2" charset="0"/>
              </a:rPr>
              <a:t>I</a:t>
            </a:r>
            <a:r>
              <a:rPr lang="it-IT" sz="1200" i="0" dirty="0">
                <a:solidFill>
                  <a:srgbClr val="2F5496"/>
                </a:solidFill>
                <a:effectLst/>
                <a:latin typeface="Titillium Web" panose="00000500000000000000" pitchFamily="2" charset="0"/>
              </a:rPr>
              <a:t>nclusione, empowerment e persone</a:t>
            </a:r>
            <a:endParaRPr lang="it-IT" sz="1200" i="0" dirty="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 sz="2000" b="1" i="0" u="none" strike="noStrike" cap="none" dirty="0">
                <a:solidFill>
                  <a:srgbClr val="002060"/>
                </a:solidFill>
                <a:latin typeface="Titillium Web"/>
                <a:ea typeface="Titillium Web"/>
                <a:cs typeface="Titillium Web"/>
                <a:sym typeface="Titillium Web"/>
              </a:rPr>
              <a:t>SOGGETTO PROPONENTE: Cooperativa Tikvà e Impressioni Grafiche</a:t>
            </a:r>
          </a:p>
          <a:p>
            <a:pPr marL="0" marR="0" lvl="0" indent="0" rtl="0">
              <a:lnSpc>
                <a:spcPct val="90000"/>
              </a:lnSpc>
              <a:spcBef>
                <a:spcPts val="0"/>
              </a:spcBef>
              <a:spcAft>
                <a:spcPts val="0"/>
              </a:spcAft>
              <a:buClr>
                <a:srgbClr val="000000"/>
              </a:buClr>
              <a:buSzPts val="2400"/>
              <a:buFont typeface="Arial"/>
              <a:buNone/>
            </a:pPr>
            <a:endParaRPr lang="it" sz="2000" b="1"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 sz="2000" b="1" i="0" u="none" strike="noStrike" cap="none" dirty="0">
                <a:solidFill>
                  <a:srgbClr val="002060"/>
                </a:solidFill>
                <a:latin typeface="Titillium Web"/>
                <a:ea typeface="Titillium Web"/>
                <a:cs typeface="Titillium Web"/>
                <a:sym typeface="Titillium Web"/>
              </a:rPr>
              <a:t>TITOLO DELLA SOLUZIONE: Ri-Costituente: la Costituzione del 2050</a:t>
            </a:r>
          </a:p>
          <a:p>
            <a:pPr marL="0" marR="0" lvl="0" indent="0" rtl="0">
              <a:lnSpc>
                <a:spcPct val="90000"/>
              </a:lnSpc>
              <a:spcBef>
                <a:spcPts val="0"/>
              </a:spcBef>
              <a:spcAft>
                <a:spcPts val="0"/>
              </a:spcAft>
              <a:buClr>
                <a:srgbClr val="000000"/>
              </a:buClr>
              <a:buSzPts val="2400"/>
              <a:buFont typeface="Arial"/>
              <a:buNone/>
            </a:pPr>
            <a:endParaRPr lang="it" sz="2000" b="1"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 sz="2000" b="1" i="0" u="none" strike="noStrike" cap="none" dirty="0">
                <a:solidFill>
                  <a:srgbClr val="002060"/>
                </a:solidFill>
                <a:latin typeface="Titillium Web"/>
                <a:ea typeface="Titillium Web"/>
                <a:cs typeface="Titillium Web"/>
                <a:sym typeface="Titillium Web"/>
              </a:rPr>
              <a:t>CATEGORIA: Partecipazione e cittadinanza attiva</a:t>
            </a:r>
          </a:p>
          <a:p>
            <a:pPr marL="0" marR="0" lvl="0" indent="0" rtl="0">
              <a:lnSpc>
                <a:spcPct val="90000"/>
              </a:lnSpc>
              <a:spcBef>
                <a:spcPts val="0"/>
              </a:spcBef>
              <a:spcAft>
                <a:spcPts val="0"/>
              </a:spcAft>
              <a:buClr>
                <a:srgbClr val="000000"/>
              </a:buClr>
              <a:buSzPts val="2400"/>
              <a:buFont typeface="Arial"/>
              <a:buNone/>
            </a:pPr>
            <a:endParaRPr lang="it" sz="2000" b="1"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 sz="2000" b="1" i="0" u="none" strike="noStrike" cap="none" dirty="0">
                <a:solidFill>
                  <a:srgbClr val="002060"/>
                </a:solidFill>
                <a:latin typeface="Titillium Web"/>
                <a:ea typeface="Titillium Web"/>
                <a:cs typeface="Titillium Web"/>
                <a:sym typeface="Titillium Web"/>
              </a:rPr>
              <a:t>AMBITO: Giustizia – Trasparenza – Partecipazione e partenariati</a:t>
            </a:r>
          </a:p>
          <a:p>
            <a:pPr marL="0" marR="0" lvl="0" indent="0" rtl="0">
              <a:lnSpc>
                <a:spcPct val="90000"/>
              </a:lnSpc>
              <a:spcBef>
                <a:spcPts val="0"/>
              </a:spcBef>
              <a:spcAft>
                <a:spcPts val="0"/>
              </a:spcAft>
              <a:buClr>
                <a:srgbClr val="000000"/>
              </a:buClr>
              <a:buSzPts val="2400"/>
              <a:buFont typeface="Arial"/>
              <a:buNone/>
            </a:pPr>
            <a:br>
              <a:rPr lang="it" sz="2000" b="1" i="0" u="none" strike="noStrike" cap="none" dirty="0">
                <a:solidFill>
                  <a:schemeClr val="lt1"/>
                </a:solidFill>
                <a:latin typeface="Titillium Web"/>
                <a:ea typeface="Titillium Web"/>
                <a:cs typeface="Titillium Web"/>
                <a:sym typeface="Titillium Web"/>
              </a:rPr>
            </a:br>
            <a:endParaRPr sz="2000" b="1" i="0" u="none" strike="noStrike" cap="none" dirty="0">
              <a:solidFill>
                <a:schemeClr val="lt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400"/>
              <a:buFont typeface="Arial"/>
              <a:buNone/>
            </a:pPr>
            <a:endParaRPr sz="2000" b="1" i="0" u="none" strike="noStrike" cap="none" dirty="0">
              <a:solidFill>
                <a:srgbClr val="000000"/>
              </a:solidFill>
              <a:latin typeface="Titillium Web"/>
              <a:ea typeface="Titillium Web"/>
              <a:cs typeface="Titillium Web"/>
              <a:sym typeface="Titillium Web"/>
            </a:endParaRPr>
          </a:p>
        </p:txBody>
      </p:sp>
    </p:spTree>
    <p:extLst>
      <p:ext uri="{BB962C8B-B14F-4D97-AF65-F5344CB8AC3E}">
        <p14:creationId xmlns:p14="http://schemas.microsoft.com/office/powerpoint/2010/main" val="1270864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dirty="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dirty="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dirty="0">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dirty="0">
                <a:solidFill>
                  <a:srgbClr val="2F5496"/>
                </a:solidFill>
                <a:effectLst/>
                <a:latin typeface="Titillium Web" panose="00000500000000000000" pitchFamily="2" charset="0"/>
              </a:rPr>
              <a:t>FORUM PA 2023</a:t>
            </a:r>
            <a:br>
              <a:rPr lang="it-IT" sz="1600" b="1" i="0" dirty="0">
                <a:solidFill>
                  <a:srgbClr val="2F5496"/>
                </a:solidFill>
                <a:effectLst/>
                <a:latin typeface="Titillium Web" panose="00000500000000000000" pitchFamily="2" charset="0"/>
              </a:rPr>
            </a:br>
            <a:r>
              <a:rPr lang="it-IT" sz="1200" i="0" dirty="0">
                <a:solidFill>
                  <a:srgbClr val="2F5496"/>
                </a:solidFill>
                <a:effectLst/>
                <a:latin typeface="Titillium Web" panose="00000500000000000000" pitchFamily="2" charset="0"/>
              </a:rPr>
              <a:t>«PA SOSTENIBILE 2023»</a:t>
            </a:r>
            <a:endParaRPr lang="it-IT" sz="1200" i="0" dirty="0">
              <a:solidFill>
                <a:srgbClr val="000000"/>
              </a:solidFill>
              <a:effectLst/>
              <a:latin typeface="Segoe UI" panose="020B0502040204020203" pitchFamily="34" charset="0"/>
            </a:endParaRPr>
          </a:p>
          <a:p>
            <a:pPr rtl="0" fontAlgn="base"/>
            <a:r>
              <a:rPr lang="it-IT" sz="1200" dirty="0">
                <a:solidFill>
                  <a:srgbClr val="2F5496"/>
                </a:solidFill>
                <a:latin typeface="Titillium Web" panose="00000500000000000000" pitchFamily="2" charset="0"/>
              </a:rPr>
              <a:t>I</a:t>
            </a:r>
            <a:r>
              <a:rPr lang="it-IT" sz="1200" i="0" dirty="0">
                <a:solidFill>
                  <a:srgbClr val="2F5496"/>
                </a:solidFill>
                <a:effectLst/>
                <a:latin typeface="Titillium Web" panose="00000500000000000000" pitchFamily="2" charset="0"/>
              </a:rPr>
              <a:t>nclusione, empowerment e persone</a:t>
            </a:r>
            <a:endParaRPr lang="it-IT" sz="1200" i="0" dirty="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dirty="0">
                <a:solidFill>
                  <a:srgbClr val="002060"/>
                </a:solidFill>
                <a:latin typeface="Titillium Web"/>
                <a:ea typeface="Titillium Web"/>
                <a:cs typeface="Titillium Web"/>
                <a:sym typeface="Titillium Web"/>
              </a:rPr>
              <a:t>GRUPPO DI LAVORO</a:t>
            </a: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IT" sz="2000" dirty="0">
                <a:solidFill>
                  <a:srgbClr val="002060"/>
                </a:solidFill>
                <a:latin typeface="Titillium Web"/>
                <a:ea typeface="Titillium Web"/>
                <a:cs typeface="Titillium Web"/>
                <a:sym typeface="Titillium Web"/>
              </a:rPr>
              <a:t>Francesca </a:t>
            </a:r>
            <a:r>
              <a:rPr lang="it-IT" sz="2000" i="0" u="none" strike="noStrike" cap="none" dirty="0">
                <a:solidFill>
                  <a:srgbClr val="002060"/>
                </a:solidFill>
                <a:latin typeface="Titillium Web"/>
                <a:ea typeface="Titillium Web"/>
                <a:cs typeface="Titillium Web"/>
                <a:sym typeface="Titillium Web"/>
              </a:rPr>
              <a:t>Paini, Coordinatrice di </a:t>
            </a:r>
            <a:r>
              <a:rPr lang="it-IT" sz="2000" i="0" u="none" strike="noStrike" cap="none" dirty="0" err="1">
                <a:solidFill>
                  <a:srgbClr val="002060"/>
                </a:solidFill>
                <a:latin typeface="Titillium Web"/>
                <a:ea typeface="Titillium Web"/>
                <a:cs typeface="Titillium Web"/>
                <a:sym typeface="Titillium Web"/>
              </a:rPr>
              <a:t>Ri</a:t>
            </a:r>
            <a:r>
              <a:rPr lang="it-IT" sz="2000" i="0" u="none" strike="noStrike" cap="none" dirty="0">
                <a:solidFill>
                  <a:srgbClr val="002060"/>
                </a:solidFill>
                <a:latin typeface="Titillium Web"/>
                <a:ea typeface="Titillium Web"/>
                <a:cs typeface="Titillium Web"/>
                <a:sym typeface="Titillium Web"/>
              </a:rPr>
              <a:t>-Costituente. Presidente «Fondazione Scalabrini» e Presidente della «Cooperativa sociale </a:t>
            </a:r>
            <a:r>
              <a:rPr lang="it-IT" sz="2000" i="0" u="none" strike="noStrike" cap="none" dirty="0" err="1">
                <a:solidFill>
                  <a:srgbClr val="002060"/>
                </a:solidFill>
                <a:latin typeface="Titillium Web"/>
                <a:ea typeface="Titillium Web"/>
                <a:cs typeface="Titillium Web"/>
                <a:sym typeface="Titillium Web"/>
              </a:rPr>
              <a:t>Tikvà</a:t>
            </a:r>
            <a:r>
              <a:rPr lang="it-IT" sz="2000" i="0" u="none" strike="noStrike" cap="none" dirty="0">
                <a:solidFill>
                  <a:srgbClr val="002060"/>
                </a:solidFill>
                <a:latin typeface="Titillium Web"/>
                <a:ea typeface="Titillium Web"/>
                <a:cs typeface="Titillium Web"/>
                <a:sym typeface="Titillium Web"/>
              </a:rPr>
              <a:t>»</a:t>
            </a:r>
            <a:r>
              <a:rPr lang="it-IT" sz="2000" dirty="0">
                <a:solidFill>
                  <a:srgbClr val="002060"/>
                </a:solidFill>
                <a:latin typeface="Titillium Web"/>
                <a:ea typeface="Titillium Web"/>
                <a:cs typeface="Titillium Web"/>
                <a:sym typeface="Titillium Web"/>
              </a:rPr>
              <a:t>.</a:t>
            </a:r>
            <a:r>
              <a:rPr lang="it-IT" sz="2000" i="0" u="none" strike="noStrike" cap="none" dirty="0">
                <a:solidFill>
                  <a:srgbClr val="002060"/>
                </a:solidFill>
                <a:latin typeface="Titillium Web"/>
                <a:ea typeface="Titillium Web"/>
                <a:cs typeface="Titillium Web"/>
                <a:sym typeface="Titillium Web"/>
              </a:rPr>
              <a:t> Cavaliere della Repubblica per meriti filantropici;</a:t>
            </a:r>
          </a:p>
          <a:p>
            <a:pPr marL="0" marR="0" lvl="0" indent="0" rtl="0">
              <a:lnSpc>
                <a:spcPct val="90000"/>
              </a:lnSpc>
              <a:spcBef>
                <a:spcPts val="0"/>
              </a:spcBef>
              <a:spcAft>
                <a:spcPts val="0"/>
              </a:spcAft>
              <a:buClr>
                <a:srgbClr val="000000"/>
              </a:buClr>
              <a:buSzPts val="2400"/>
              <a:buFont typeface="Arial"/>
              <a:buNone/>
            </a:pPr>
            <a:endParaRPr lang="it-IT" sz="2000"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IT" sz="2000" i="0" u="none" strike="noStrike" cap="none" dirty="0">
                <a:solidFill>
                  <a:srgbClr val="002060"/>
                </a:solidFill>
                <a:latin typeface="Titillium Web"/>
                <a:ea typeface="Titillium Web"/>
                <a:cs typeface="Titillium Web"/>
                <a:sym typeface="Titillium Web"/>
              </a:rPr>
              <a:t>Stefano Sartorio, </a:t>
            </a:r>
            <a:r>
              <a:rPr lang="it-IT" sz="2000" dirty="0">
                <a:solidFill>
                  <a:srgbClr val="002060"/>
                </a:solidFill>
                <a:latin typeface="Titillium Web"/>
                <a:ea typeface="Titillium Web"/>
                <a:cs typeface="Titillium Web"/>
                <a:sym typeface="Titillium Web"/>
              </a:rPr>
              <a:t>Relazioni Esterne e sviluppo di </a:t>
            </a:r>
            <a:r>
              <a:rPr lang="it-IT" sz="2000" dirty="0" err="1">
                <a:solidFill>
                  <a:srgbClr val="002060"/>
                </a:solidFill>
                <a:latin typeface="Titillium Web"/>
                <a:ea typeface="Titillium Web"/>
                <a:cs typeface="Titillium Web"/>
                <a:sym typeface="Titillium Web"/>
              </a:rPr>
              <a:t>Ri</a:t>
            </a:r>
            <a:r>
              <a:rPr lang="it-IT" sz="2000" dirty="0">
                <a:solidFill>
                  <a:srgbClr val="002060"/>
                </a:solidFill>
                <a:latin typeface="Titillium Web"/>
                <a:ea typeface="Titillium Web"/>
                <a:cs typeface="Titillium Web"/>
                <a:sym typeface="Titillium Web"/>
              </a:rPr>
              <a:t>-Costituente. Fondatore di associazioni per l’empowerment giovanile; Relazioni istituzionali; Project </a:t>
            </a:r>
            <a:r>
              <a:rPr lang="it-IT" sz="2000" dirty="0" err="1">
                <a:solidFill>
                  <a:srgbClr val="002060"/>
                </a:solidFill>
                <a:latin typeface="Titillium Web"/>
                <a:ea typeface="Titillium Web"/>
                <a:cs typeface="Titillium Web"/>
                <a:sym typeface="Titillium Web"/>
              </a:rPr>
              <a:t>managing</a:t>
            </a:r>
            <a:r>
              <a:rPr lang="it-IT" sz="2000" dirty="0">
                <a:solidFill>
                  <a:srgbClr val="002060"/>
                </a:solidFill>
                <a:latin typeface="Titillium Web"/>
                <a:ea typeface="Titillium Web"/>
                <a:cs typeface="Titillium Web"/>
                <a:sym typeface="Titillium Web"/>
              </a:rPr>
              <a:t>;</a:t>
            </a:r>
          </a:p>
          <a:p>
            <a:pPr marL="0" marR="0" lvl="0" indent="0" rtl="0">
              <a:lnSpc>
                <a:spcPct val="90000"/>
              </a:lnSpc>
              <a:spcBef>
                <a:spcPts val="0"/>
              </a:spcBef>
              <a:spcAft>
                <a:spcPts val="0"/>
              </a:spcAft>
              <a:buClr>
                <a:srgbClr val="000000"/>
              </a:buClr>
              <a:buSzPts val="2400"/>
              <a:buFont typeface="Arial"/>
              <a:buNone/>
            </a:pPr>
            <a:endParaRPr lang="it-IT" sz="2000"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IT" sz="2000" dirty="0">
                <a:solidFill>
                  <a:srgbClr val="002060"/>
                </a:solidFill>
                <a:latin typeface="Titillium Web"/>
                <a:ea typeface="Titillium Web"/>
                <a:cs typeface="Titillium Web"/>
                <a:sym typeface="Titillium Web"/>
              </a:rPr>
              <a:t>Paolo Stocchi, Comunicazione di </a:t>
            </a:r>
            <a:r>
              <a:rPr lang="it-IT" sz="2000" dirty="0" err="1">
                <a:solidFill>
                  <a:srgbClr val="002060"/>
                </a:solidFill>
                <a:latin typeface="Titillium Web"/>
                <a:ea typeface="Titillium Web"/>
                <a:cs typeface="Titillium Web"/>
                <a:sym typeface="Titillium Web"/>
              </a:rPr>
              <a:t>Ri</a:t>
            </a:r>
            <a:r>
              <a:rPr lang="it-IT" sz="2000" dirty="0">
                <a:solidFill>
                  <a:srgbClr val="002060"/>
                </a:solidFill>
                <a:latin typeface="Titillium Web"/>
                <a:ea typeface="Titillium Web"/>
                <a:cs typeface="Titillium Web"/>
                <a:sym typeface="Titillium Web"/>
              </a:rPr>
              <a:t>-Costituente. Presidente della Cooperativa sociale di inserimento lav. Persone fragili «Impressioni Grafiche».</a:t>
            </a:r>
          </a:p>
          <a:p>
            <a:pPr marL="0" marR="0" lvl="0" indent="0" rtl="0">
              <a:lnSpc>
                <a:spcPct val="90000"/>
              </a:lnSpc>
              <a:spcBef>
                <a:spcPts val="0"/>
              </a:spcBef>
              <a:spcAft>
                <a:spcPts val="0"/>
              </a:spcAft>
              <a:buClr>
                <a:srgbClr val="000000"/>
              </a:buClr>
              <a:buSzPts val="2400"/>
              <a:buFont typeface="Arial"/>
              <a:buNone/>
            </a:pPr>
            <a:endParaRPr lang="it-IT" sz="2000" i="0" u="none" strike="noStrike" cap="none"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br>
              <a:rPr lang="it" sz="2000" b="1" i="0" u="none" strike="noStrike" cap="none" dirty="0">
                <a:solidFill>
                  <a:schemeClr val="lt1"/>
                </a:solidFill>
                <a:latin typeface="Titillium Web"/>
                <a:ea typeface="Titillium Web"/>
                <a:cs typeface="Titillium Web"/>
                <a:sym typeface="Titillium Web"/>
              </a:rPr>
            </a:br>
            <a:endParaRPr sz="2000" b="1" i="0" u="none" strike="noStrike" cap="none" dirty="0">
              <a:solidFill>
                <a:schemeClr val="lt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400"/>
              <a:buFont typeface="Arial"/>
              <a:buNone/>
            </a:pPr>
            <a:endParaRPr sz="2000" b="1" i="0" u="none" strike="noStrike" cap="none" dirty="0">
              <a:solidFill>
                <a:srgbClr val="000000"/>
              </a:solidFill>
              <a:latin typeface="Titillium Web"/>
              <a:ea typeface="Titillium Web"/>
              <a:cs typeface="Titillium Web"/>
              <a:sym typeface="Titillium Web"/>
            </a:endParaRPr>
          </a:p>
        </p:txBody>
      </p:sp>
    </p:spTree>
    <p:extLst>
      <p:ext uri="{BB962C8B-B14F-4D97-AF65-F5344CB8AC3E}">
        <p14:creationId xmlns:p14="http://schemas.microsoft.com/office/powerpoint/2010/main" val="2449440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dirty="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dirty="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dirty="0">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dirty="0">
                <a:solidFill>
                  <a:srgbClr val="2F5496"/>
                </a:solidFill>
                <a:effectLst/>
                <a:latin typeface="Titillium Web" panose="00000500000000000000" pitchFamily="2" charset="0"/>
              </a:rPr>
              <a:t>FORUM PA 2023</a:t>
            </a:r>
            <a:br>
              <a:rPr lang="it-IT" sz="1600" b="1" i="0" dirty="0">
                <a:solidFill>
                  <a:srgbClr val="2F5496"/>
                </a:solidFill>
                <a:effectLst/>
                <a:latin typeface="Titillium Web" panose="00000500000000000000" pitchFamily="2" charset="0"/>
              </a:rPr>
            </a:br>
            <a:r>
              <a:rPr lang="it-IT" sz="1200" i="0" dirty="0">
                <a:solidFill>
                  <a:srgbClr val="2F5496"/>
                </a:solidFill>
                <a:effectLst/>
                <a:latin typeface="Titillium Web" panose="00000500000000000000" pitchFamily="2" charset="0"/>
              </a:rPr>
              <a:t>«PA SOSTENIBILE 2023»</a:t>
            </a:r>
            <a:endParaRPr lang="it-IT" sz="1200" i="0" dirty="0">
              <a:solidFill>
                <a:srgbClr val="000000"/>
              </a:solidFill>
              <a:effectLst/>
              <a:latin typeface="Segoe UI" panose="020B0502040204020203" pitchFamily="34" charset="0"/>
            </a:endParaRPr>
          </a:p>
          <a:p>
            <a:pPr rtl="0" fontAlgn="base"/>
            <a:r>
              <a:rPr lang="it-IT" sz="1200" dirty="0">
                <a:solidFill>
                  <a:srgbClr val="2F5496"/>
                </a:solidFill>
                <a:latin typeface="Titillium Web" panose="00000500000000000000" pitchFamily="2" charset="0"/>
              </a:rPr>
              <a:t>I</a:t>
            </a:r>
            <a:r>
              <a:rPr lang="it-IT" sz="1200" i="0" dirty="0">
                <a:solidFill>
                  <a:srgbClr val="2F5496"/>
                </a:solidFill>
                <a:effectLst/>
                <a:latin typeface="Titillium Web" panose="00000500000000000000" pitchFamily="2" charset="0"/>
              </a:rPr>
              <a:t>nclusione, empowerment e persone</a:t>
            </a:r>
            <a:endParaRPr lang="it-IT" sz="1200" i="0" dirty="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dirty="0">
                <a:solidFill>
                  <a:srgbClr val="002060"/>
                </a:solidFill>
                <a:latin typeface="Titillium Web"/>
                <a:ea typeface="Titillium Web"/>
                <a:cs typeface="Titillium Web"/>
                <a:sym typeface="Titillium Web"/>
              </a:rPr>
              <a:t>PRESENTAZIONE DELLA SOLUZIONE 1/2</a:t>
            </a:r>
          </a:p>
          <a:p>
            <a:pPr marL="0" marR="0" lvl="0" indent="0" algn="just" rtl="0">
              <a:lnSpc>
                <a:spcPct val="90000"/>
              </a:lnSpc>
              <a:spcBef>
                <a:spcPts val="0"/>
              </a:spcBef>
              <a:spcAft>
                <a:spcPts val="0"/>
              </a:spcAft>
              <a:buClr>
                <a:srgbClr val="000000"/>
              </a:buClr>
              <a:buSzPts val="2400"/>
              <a:buFont typeface="Arial"/>
              <a:buNone/>
            </a:pPr>
            <a:r>
              <a:rPr lang="it-IT" dirty="0" err="1">
                <a:solidFill>
                  <a:schemeClr val="accent1">
                    <a:lumMod val="75000"/>
                  </a:schemeClr>
                </a:solidFill>
                <a:latin typeface="Titillium Web" panose="00000500000000000000" pitchFamily="2" charset="0"/>
              </a:rPr>
              <a:t>Ri</a:t>
            </a:r>
            <a:r>
              <a:rPr lang="it-IT" dirty="0">
                <a:solidFill>
                  <a:schemeClr val="accent1">
                    <a:lumMod val="75000"/>
                  </a:schemeClr>
                </a:solidFill>
                <a:latin typeface="Titillium Web" panose="00000500000000000000" pitchFamily="2" charset="0"/>
              </a:rPr>
              <a:t>-Costituente mira ad amplificare la voce dei giovani sul futuro del Paese attraverso esercizi di cittadinanza attiva e la creazione di nuovi spazi di confronto. Il progetto organizza laboratori di futuro propedeutici alla scrittura degli articoli della Costituzione del 2050 e un Festival annuale in cui i giovani di tutta Italia si riuniscono per discutere, all'interno della cornice dei valori costituzionali, tematiche ritenute dai medesimi come urgenti ed importanti. Al termine dei confronti viene scritto un manifesto di indicazioni e principi rivolto alla società ed alle istituzioni. Il progetto si configura come una rete aperta, candidandosi come facilitatore del dialogo tra giovani, tra generazioni e con le istituzioni. E' in fase di costruzione una prima rete di "Comuni </a:t>
            </a:r>
            <a:r>
              <a:rPr lang="it-IT" dirty="0" err="1">
                <a:solidFill>
                  <a:schemeClr val="accent1">
                    <a:lumMod val="75000"/>
                  </a:schemeClr>
                </a:solidFill>
                <a:latin typeface="Titillium Web" panose="00000500000000000000" pitchFamily="2" charset="0"/>
              </a:rPr>
              <a:t>Ri</a:t>
            </a:r>
            <a:r>
              <a:rPr lang="it-IT" dirty="0">
                <a:solidFill>
                  <a:schemeClr val="accent1">
                    <a:lumMod val="75000"/>
                  </a:schemeClr>
                </a:solidFill>
                <a:latin typeface="Titillium Web" panose="00000500000000000000" pitchFamily="2" charset="0"/>
              </a:rPr>
              <a:t>-Costituenti" a supporto della partecipazione giovanile ed alla creazione di nuove opportunità di confronto e crescita. </a:t>
            </a:r>
            <a:endParaRPr lang="it-IT" i="0" u="none" strike="noStrike" cap="none" dirty="0">
              <a:solidFill>
                <a:schemeClr val="accent1">
                  <a:lumMod val="75000"/>
                </a:schemeClr>
              </a:solidFill>
              <a:latin typeface="Titillium Web" panose="00000500000000000000" pitchFamily="2" charset="0"/>
              <a:ea typeface="Titillium Web"/>
              <a:cs typeface="Titillium Web"/>
              <a:sym typeface="Titillium Web"/>
            </a:endParaRPr>
          </a:p>
        </p:txBody>
      </p:sp>
    </p:spTree>
    <p:extLst>
      <p:ext uri="{BB962C8B-B14F-4D97-AF65-F5344CB8AC3E}">
        <p14:creationId xmlns:p14="http://schemas.microsoft.com/office/powerpoint/2010/main" val="2526205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dirty="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dirty="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dirty="0">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dirty="0">
                <a:solidFill>
                  <a:srgbClr val="2F5496"/>
                </a:solidFill>
                <a:effectLst/>
                <a:latin typeface="Titillium Web" panose="00000500000000000000" pitchFamily="2" charset="0"/>
              </a:rPr>
              <a:t>FORUM PA 2023</a:t>
            </a:r>
            <a:br>
              <a:rPr lang="it-IT" sz="1600" b="1" i="0" dirty="0">
                <a:solidFill>
                  <a:srgbClr val="2F5496"/>
                </a:solidFill>
                <a:effectLst/>
                <a:latin typeface="Titillium Web" panose="00000500000000000000" pitchFamily="2" charset="0"/>
              </a:rPr>
            </a:br>
            <a:r>
              <a:rPr lang="it-IT" sz="1200" i="0" dirty="0">
                <a:solidFill>
                  <a:srgbClr val="2F5496"/>
                </a:solidFill>
                <a:effectLst/>
                <a:latin typeface="Titillium Web" panose="00000500000000000000" pitchFamily="2" charset="0"/>
              </a:rPr>
              <a:t>«PA SOSTENIBILE 2023»</a:t>
            </a:r>
            <a:endParaRPr lang="it-IT" sz="1200" i="0" dirty="0">
              <a:solidFill>
                <a:srgbClr val="000000"/>
              </a:solidFill>
              <a:effectLst/>
              <a:latin typeface="Segoe UI" panose="020B0502040204020203" pitchFamily="34" charset="0"/>
            </a:endParaRPr>
          </a:p>
          <a:p>
            <a:pPr rtl="0" fontAlgn="base"/>
            <a:r>
              <a:rPr lang="it-IT" sz="1200" dirty="0">
                <a:solidFill>
                  <a:srgbClr val="2F5496"/>
                </a:solidFill>
                <a:latin typeface="Titillium Web" panose="00000500000000000000" pitchFamily="2" charset="0"/>
              </a:rPr>
              <a:t>I</a:t>
            </a:r>
            <a:r>
              <a:rPr lang="it-IT" sz="1200" i="0" dirty="0">
                <a:solidFill>
                  <a:srgbClr val="2F5496"/>
                </a:solidFill>
                <a:effectLst/>
                <a:latin typeface="Titillium Web" panose="00000500000000000000" pitchFamily="2" charset="0"/>
              </a:rPr>
              <a:t>nclusione, empowerment e persone</a:t>
            </a:r>
            <a:endParaRPr lang="it-IT" sz="1200" i="0" dirty="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dirty="0">
                <a:solidFill>
                  <a:srgbClr val="002060"/>
                </a:solidFill>
                <a:latin typeface="Titillium Web"/>
                <a:ea typeface="Titillium Web"/>
                <a:cs typeface="Titillium Web"/>
                <a:sym typeface="Titillium Web"/>
              </a:rPr>
              <a:t>PRESENTAZIONE DELLA SOLUZIONE 2/2</a:t>
            </a:r>
          </a:p>
          <a:p>
            <a:pPr marL="0" marR="0" lvl="0" indent="0" algn="just" rtl="0">
              <a:lnSpc>
                <a:spcPct val="90000"/>
              </a:lnSpc>
              <a:spcBef>
                <a:spcPts val="0"/>
              </a:spcBef>
              <a:spcAft>
                <a:spcPts val="0"/>
              </a:spcAft>
              <a:buClr>
                <a:srgbClr val="000000"/>
              </a:buClr>
              <a:buSzPts val="2400"/>
              <a:buFont typeface="Arial"/>
              <a:buNone/>
            </a:pPr>
            <a:r>
              <a:rPr lang="it-IT" sz="2000" dirty="0">
                <a:solidFill>
                  <a:schemeClr val="accent1">
                    <a:lumMod val="75000"/>
                  </a:schemeClr>
                </a:solidFill>
                <a:latin typeface="Titillium Web" panose="00000500000000000000" pitchFamily="2" charset="0"/>
              </a:rPr>
              <a:t>Sono primi destinatari delle attività i giovani tra i 16 e i 25 anni di tutte le regioni italiane. Il progetto include come destinatari secondari anche i giovani under 16 ed i giovani fino ai 35 anni. Il progetto non ha ulteriori limitazioni in termini di destinatari, avendo svolto le proprie attività insieme a giovani provenienti da una molteplicità di contesti: dai licei agli ITS, dagli istituti penitenziari per minori ai giovani di comunità. I Festival sono organizzati insieme alle amministrazioni comunali e regionali. Sono coinvolte varie associazioni di giovani nello sviluppo del progetto oltre che alcune istituzioni nazionali, soprattutto nel supporto al raggiungimento di possibili nuovi giovani interessati a partecipare.</a:t>
            </a:r>
            <a:endParaRPr lang="it-IT" sz="2000" b="1" i="0" u="none" strike="noStrike" cap="none" dirty="0">
              <a:solidFill>
                <a:schemeClr val="accent1">
                  <a:lumMod val="75000"/>
                </a:schemeClr>
              </a:solidFill>
              <a:latin typeface="Titillium Web" panose="00000500000000000000" pitchFamily="2" charset="0"/>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dirty="0">
              <a:solidFill>
                <a:srgbClr val="002060"/>
              </a:solidFill>
              <a:latin typeface="Titillium Web"/>
              <a:ea typeface="Titillium Web"/>
              <a:cs typeface="Titillium Web"/>
              <a:sym typeface="Titillium Web"/>
            </a:endParaRPr>
          </a:p>
        </p:txBody>
      </p:sp>
    </p:spTree>
    <p:extLst>
      <p:ext uri="{BB962C8B-B14F-4D97-AF65-F5344CB8AC3E}">
        <p14:creationId xmlns:p14="http://schemas.microsoft.com/office/powerpoint/2010/main" val="377467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dirty="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dirty="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dirty="0">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dirty="0">
                <a:solidFill>
                  <a:srgbClr val="2F5496"/>
                </a:solidFill>
                <a:effectLst/>
                <a:latin typeface="Titillium Web" panose="00000500000000000000" pitchFamily="2" charset="0"/>
              </a:rPr>
              <a:t>FORUM PA 2023</a:t>
            </a:r>
            <a:br>
              <a:rPr lang="it-IT" sz="1600" b="1" i="0" dirty="0">
                <a:solidFill>
                  <a:srgbClr val="2F5496"/>
                </a:solidFill>
                <a:effectLst/>
                <a:latin typeface="Titillium Web" panose="00000500000000000000" pitchFamily="2" charset="0"/>
              </a:rPr>
            </a:br>
            <a:r>
              <a:rPr lang="it-IT" sz="1200" i="0" dirty="0">
                <a:solidFill>
                  <a:srgbClr val="2F5496"/>
                </a:solidFill>
                <a:effectLst/>
                <a:latin typeface="Titillium Web" panose="00000500000000000000" pitchFamily="2" charset="0"/>
              </a:rPr>
              <a:t>«PA SOSTENIBILE 2023»</a:t>
            </a:r>
            <a:endParaRPr lang="it-IT" sz="1200" i="0" dirty="0">
              <a:solidFill>
                <a:srgbClr val="000000"/>
              </a:solidFill>
              <a:effectLst/>
              <a:latin typeface="Segoe UI" panose="020B0502040204020203" pitchFamily="34" charset="0"/>
            </a:endParaRPr>
          </a:p>
          <a:p>
            <a:pPr rtl="0" fontAlgn="base"/>
            <a:r>
              <a:rPr lang="it-IT" sz="1200" dirty="0">
                <a:solidFill>
                  <a:srgbClr val="2F5496"/>
                </a:solidFill>
                <a:latin typeface="Titillium Web" panose="00000500000000000000" pitchFamily="2" charset="0"/>
              </a:rPr>
              <a:t>I</a:t>
            </a:r>
            <a:r>
              <a:rPr lang="it-IT" sz="1200" i="0" dirty="0">
                <a:solidFill>
                  <a:srgbClr val="2F5496"/>
                </a:solidFill>
                <a:effectLst/>
                <a:latin typeface="Titillium Web" panose="00000500000000000000" pitchFamily="2" charset="0"/>
              </a:rPr>
              <a:t>nclusione, empowerment e persone</a:t>
            </a:r>
            <a:endParaRPr lang="it-IT" sz="1200" i="0" dirty="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dirty="0">
                <a:solidFill>
                  <a:srgbClr val="002060"/>
                </a:solidFill>
                <a:latin typeface="Titillium Web"/>
                <a:ea typeface="Titillium Web"/>
                <a:cs typeface="Titillium Web"/>
                <a:sym typeface="Titillium Web"/>
              </a:rPr>
              <a:t>PER ULTERIORI APPROFONDIMENTI</a:t>
            </a: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dirty="0">
              <a:solidFill>
                <a:srgbClr val="002060"/>
              </a:solidFill>
              <a:latin typeface="Titillium Web"/>
              <a:ea typeface="Titillium Web"/>
              <a:cs typeface="Titillium Web"/>
              <a:sym typeface="Titillium Web"/>
            </a:endParaRPr>
          </a:p>
          <a:p>
            <a:pPr marL="342900" marR="0" lvl="0" indent="-342900" rtl="0">
              <a:lnSpc>
                <a:spcPct val="90000"/>
              </a:lnSpc>
              <a:spcBef>
                <a:spcPts val="0"/>
              </a:spcBef>
              <a:spcAft>
                <a:spcPts val="0"/>
              </a:spcAft>
              <a:buClr>
                <a:srgbClr val="000000"/>
              </a:buClr>
              <a:buSzPts val="2400"/>
              <a:buFont typeface="Arial" panose="020B0604020202020204" pitchFamily="34" charset="0"/>
              <a:buChar char="•"/>
            </a:pPr>
            <a:r>
              <a:rPr lang="it-IT" sz="2000" i="0" u="none" strike="noStrike" cap="none" dirty="0">
                <a:solidFill>
                  <a:srgbClr val="002060"/>
                </a:solidFill>
                <a:latin typeface="Titillium Web"/>
                <a:ea typeface="Titillium Web"/>
                <a:cs typeface="Titillium Web"/>
                <a:sym typeface="Titillium Web"/>
              </a:rPr>
              <a:t>Il sito di </a:t>
            </a:r>
            <a:r>
              <a:rPr lang="it-IT" sz="2000" i="0" u="none" strike="noStrike" cap="none" dirty="0" err="1">
                <a:solidFill>
                  <a:srgbClr val="002060"/>
                </a:solidFill>
                <a:latin typeface="Titillium Web"/>
                <a:ea typeface="Titillium Web"/>
                <a:cs typeface="Titillium Web"/>
                <a:sym typeface="Titillium Web"/>
              </a:rPr>
              <a:t>Ri</a:t>
            </a:r>
            <a:r>
              <a:rPr lang="it-IT" sz="2000" i="0" u="none" strike="noStrike" cap="none" dirty="0">
                <a:solidFill>
                  <a:srgbClr val="002060"/>
                </a:solidFill>
                <a:latin typeface="Titillium Web"/>
                <a:ea typeface="Titillium Web"/>
                <a:cs typeface="Titillium Web"/>
                <a:sym typeface="Titillium Web"/>
              </a:rPr>
              <a:t>-Costituente (</a:t>
            </a:r>
            <a:r>
              <a:rPr lang="it-IT" sz="2000" i="0" u="none" strike="noStrike" cap="none" dirty="0">
                <a:solidFill>
                  <a:srgbClr val="002060"/>
                </a:solidFill>
                <a:latin typeface="Titillium Web"/>
                <a:ea typeface="Titillium Web"/>
                <a:cs typeface="Titillium Web"/>
                <a:sym typeface="Titillium Web"/>
                <a:hlinkClick r:id="rId6"/>
              </a:rPr>
              <a:t>link</a:t>
            </a:r>
            <a:r>
              <a:rPr lang="it-IT" sz="2000" i="0" u="none" strike="noStrike" cap="none" dirty="0">
                <a:solidFill>
                  <a:srgbClr val="002060"/>
                </a:solidFill>
                <a:latin typeface="Titillium Web"/>
                <a:ea typeface="Titillium Web"/>
                <a:cs typeface="Titillium Web"/>
                <a:sym typeface="Titillium Web"/>
              </a:rPr>
              <a:t> al sito);</a:t>
            </a:r>
          </a:p>
          <a:p>
            <a:pPr marL="342900" marR="0" lvl="0" indent="-342900" rtl="0">
              <a:lnSpc>
                <a:spcPct val="90000"/>
              </a:lnSpc>
              <a:spcBef>
                <a:spcPts val="0"/>
              </a:spcBef>
              <a:spcAft>
                <a:spcPts val="0"/>
              </a:spcAft>
              <a:buClr>
                <a:srgbClr val="000000"/>
              </a:buClr>
              <a:buSzPts val="2400"/>
              <a:buFont typeface="Arial" panose="020B0604020202020204" pitchFamily="34" charset="0"/>
              <a:buChar char="•"/>
            </a:pPr>
            <a:r>
              <a:rPr lang="it-IT" sz="2000" i="0" u="none" strike="noStrike" cap="none" dirty="0">
                <a:solidFill>
                  <a:srgbClr val="002060"/>
                </a:solidFill>
                <a:latin typeface="Titillium Web"/>
                <a:ea typeface="Titillium Web"/>
                <a:cs typeface="Titillium Web"/>
                <a:sym typeface="Titillium Web"/>
              </a:rPr>
              <a:t>Gli articoli della </a:t>
            </a:r>
            <a:r>
              <a:rPr lang="it-IT" sz="2000" i="0" u="none" strike="noStrike" cap="none" dirty="0" err="1">
                <a:solidFill>
                  <a:srgbClr val="002060"/>
                </a:solidFill>
                <a:latin typeface="Titillium Web"/>
                <a:ea typeface="Titillium Web"/>
                <a:cs typeface="Titillium Web"/>
                <a:sym typeface="Titillium Web"/>
              </a:rPr>
              <a:t>Ri</a:t>
            </a:r>
            <a:r>
              <a:rPr lang="it-IT" sz="2000" i="0" u="none" strike="noStrike" cap="none" dirty="0">
                <a:solidFill>
                  <a:srgbClr val="002060"/>
                </a:solidFill>
                <a:latin typeface="Titillium Web"/>
                <a:ea typeface="Titillium Web"/>
                <a:cs typeface="Titillium Web"/>
                <a:sym typeface="Titillium Web"/>
              </a:rPr>
              <a:t>-Costituzione (</a:t>
            </a:r>
            <a:r>
              <a:rPr lang="it-IT" sz="2000" i="0" u="none" strike="noStrike" cap="none" dirty="0">
                <a:solidFill>
                  <a:srgbClr val="002060"/>
                </a:solidFill>
                <a:latin typeface="Titillium Web"/>
                <a:ea typeface="Titillium Web"/>
                <a:cs typeface="Titillium Web"/>
                <a:sym typeface="Titillium Web"/>
                <a:hlinkClick r:id="rId7"/>
              </a:rPr>
              <a:t>link</a:t>
            </a:r>
            <a:r>
              <a:rPr lang="it-IT" sz="2000" i="0" u="none" strike="noStrike" cap="none" dirty="0">
                <a:solidFill>
                  <a:srgbClr val="002060"/>
                </a:solidFill>
                <a:latin typeface="Titillium Web"/>
                <a:ea typeface="Titillium Web"/>
                <a:cs typeface="Titillium Web"/>
                <a:sym typeface="Titillium Web"/>
              </a:rPr>
              <a:t> al sito);</a:t>
            </a:r>
          </a:p>
          <a:p>
            <a:pPr marL="342900" marR="0" lvl="0" indent="-342900" rtl="0">
              <a:lnSpc>
                <a:spcPct val="90000"/>
              </a:lnSpc>
              <a:spcBef>
                <a:spcPts val="0"/>
              </a:spcBef>
              <a:spcAft>
                <a:spcPts val="0"/>
              </a:spcAft>
              <a:buClr>
                <a:srgbClr val="000000"/>
              </a:buClr>
              <a:buSzPts val="2400"/>
              <a:buFont typeface="Arial" panose="020B0604020202020204" pitchFamily="34" charset="0"/>
              <a:buChar char="•"/>
            </a:pPr>
            <a:r>
              <a:rPr lang="it-IT" sz="2000" dirty="0">
                <a:solidFill>
                  <a:srgbClr val="002060"/>
                </a:solidFill>
                <a:latin typeface="Titillium Web"/>
                <a:ea typeface="Titillium Web"/>
                <a:cs typeface="Titillium Web"/>
                <a:sym typeface="Titillium Web"/>
              </a:rPr>
              <a:t>Le edizioni dei Festival passati (</a:t>
            </a:r>
            <a:r>
              <a:rPr lang="it-IT" sz="2000" dirty="0">
                <a:solidFill>
                  <a:srgbClr val="002060"/>
                </a:solidFill>
                <a:latin typeface="Titillium Web"/>
                <a:ea typeface="Titillium Web"/>
                <a:cs typeface="Titillium Web"/>
                <a:sym typeface="Titillium Web"/>
                <a:hlinkClick r:id="rId8"/>
              </a:rPr>
              <a:t>link</a:t>
            </a:r>
            <a:r>
              <a:rPr lang="it-IT" sz="2000" dirty="0">
                <a:solidFill>
                  <a:srgbClr val="002060"/>
                </a:solidFill>
                <a:latin typeface="Titillium Web"/>
                <a:ea typeface="Titillium Web"/>
                <a:cs typeface="Titillium Web"/>
                <a:sym typeface="Titillium Web"/>
              </a:rPr>
              <a:t> al sito);</a:t>
            </a:r>
          </a:p>
          <a:p>
            <a:pPr marL="342900" marR="0" lvl="0" indent="-342900" rtl="0">
              <a:lnSpc>
                <a:spcPct val="90000"/>
              </a:lnSpc>
              <a:spcBef>
                <a:spcPts val="0"/>
              </a:spcBef>
              <a:spcAft>
                <a:spcPts val="0"/>
              </a:spcAft>
              <a:buClr>
                <a:srgbClr val="000000"/>
              </a:buClr>
              <a:buSzPts val="2400"/>
              <a:buFont typeface="Arial" panose="020B0604020202020204" pitchFamily="34" charset="0"/>
              <a:buChar char="•"/>
            </a:pPr>
            <a:r>
              <a:rPr lang="it-IT" sz="2000" i="0" u="none" strike="noStrike" cap="none" dirty="0">
                <a:solidFill>
                  <a:srgbClr val="002060"/>
                </a:solidFill>
                <a:latin typeface="Titillium Web"/>
                <a:ea typeface="Titillium Web"/>
                <a:cs typeface="Titillium Web"/>
                <a:sym typeface="Titillium Web"/>
              </a:rPr>
              <a:t>Il programma del Festival 2023 «Regoliamo il volume: giovani voci necessarie a futuro» (</a:t>
            </a:r>
            <a:r>
              <a:rPr lang="it-IT" sz="2000" i="0" u="none" strike="noStrike" cap="none" dirty="0">
                <a:solidFill>
                  <a:srgbClr val="002060"/>
                </a:solidFill>
                <a:latin typeface="Titillium Web"/>
                <a:ea typeface="Titillium Web"/>
                <a:cs typeface="Titillium Web"/>
                <a:sym typeface="Titillium Web"/>
                <a:hlinkClick r:id="rId9"/>
              </a:rPr>
              <a:t>link</a:t>
            </a:r>
            <a:r>
              <a:rPr lang="it-IT" sz="2000" i="0" u="none" strike="noStrike" cap="none" dirty="0">
                <a:solidFill>
                  <a:srgbClr val="002060"/>
                </a:solidFill>
                <a:latin typeface="Titillium Web"/>
                <a:ea typeface="Titillium Web"/>
                <a:cs typeface="Titillium Web"/>
                <a:sym typeface="Titillium Web"/>
              </a:rPr>
              <a:t> al sito).</a:t>
            </a:r>
          </a:p>
          <a:p>
            <a:pPr marL="342900" marR="0" lvl="0" indent="-342900" rtl="0">
              <a:lnSpc>
                <a:spcPct val="90000"/>
              </a:lnSpc>
              <a:spcBef>
                <a:spcPts val="0"/>
              </a:spcBef>
              <a:spcAft>
                <a:spcPts val="0"/>
              </a:spcAft>
              <a:buClr>
                <a:srgbClr val="000000"/>
              </a:buClr>
              <a:buSzPts val="2400"/>
              <a:buFont typeface="Arial" panose="020B0604020202020204" pitchFamily="34" charset="0"/>
              <a:buChar char="•"/>
            </a:pPr>
            <a:r>
              <a:rPr lang="it-IT" sz="2000" dirty="0">
                <a:solidFill>
                  <a:srgbClr val="002060"/>
                </a:solidFill>
                <a:latin typeface="Titillium Web"/>
                <a:ea typeface="Titillium Web"/>
                <a:cs typeface="Titillium Web"/>
                <a:sym typeface="Titillium Web"/>
              </a:rPr>
              <a:t>Cooperativa </a:t>
            </a:r>
            <a:r>
              <a:rPr lang="it-IT" sz="2000" dirty="0" err="1">
                <a:solidFill>
                  <a:srgbClr val="002060"/>
                </a:solidFill>
                <a:latin typeface="Titillium Web"/>
                <a:ea typeface="Titillium Web"/>
                <a:cs typeface="Titillium Web"/>
                <a:sym typeface="Titillium Web"/>
              </a:rPr>
              <a:t>Tikvà</a:t>
            </a:r>
            <a:r>
              <a:rPr lang="it-IT" sz="2000" dirty="0">
                <a:solidFill>
                  <a:srgbClr val="002060"/>
                </a:solidFill>
                <a:latin typeface="Titillium Web"/>
                <a:ea typeface="Titillium Web"/>
                <a:cs typeface="Titillium Web"/>
                <a:sym typeface="Titillium Web"/>
              </a:rPr>
              <a:t> (</a:t>
            </a:r>
            <a:r>
              <a:rPr lang="it-IT" sz="2000" dirty="0">
                <a:solidFill>
                  <a:srgbClr val="002060"/>
                </a:solidFill>
                <a:latin typeface="Titillium Web"/>
                <a:ea typeface="Titillium Web"/>
                <a:cs typeface="Titillium Web"/>
                <a:sym typeface="Titillium Web"/>
                <a:hlinkClick r:id="rId10"/>
              </a:rPr>
              <a:t>link</a:t>
            </a:r>
            <a:r>
              <a:rPr lang="it-IT" sz="2000" dirty="0">
                <a:solidFill>
                  <a:srgbClr val="002060"/>
                </a:solidFill>
                <a:latin typeface="Titillium Web"/>
                <a:ea typeface="Titillium Web"/>
                <a:cs typeface="Titillium Web"/>
                <a:sym typeface="Titillium Web"/>
              </a:rPr>
              <a:t> al sito)</a:t>
            </a:r>
          </a:p>
          <a:p>
            <a:pPr marL="342900" marR="0" lvl="0" indent="-342900" rtl="0">
              <a:lnSpc>
                <a:spcPct val="90000"/>
              </a:lnSpc>
              <a:spcBef>
                <a:spcPts val="0"/>
              </a:spcBef>
              <a:spcAft>
                <a:spcPts val="0"/>
              </a:spcAft>
              <a:buClr>
                <a:srgbClr val="000000"/>
              </a:buClr>
              <a:buSzPts val="2400"/>
              <a:buFont typeface="Arial" panose="020B0604020202020204" pitchFamily="34" charset="0"/>
              <a:buChar char="•"/>
            </a:pPr>
            <a:r>
              <a:rPr lang="it-IT" sz="2000" i="0" u="none" strike="noStrike" cap="none" dirty="0">
                <a:solidFill>
                  <a:srgbClr val="002060"/>
                </a:solidFill>
                <a:latin typeface="Titillium Web"/>
                <a:ea typeface="Titillium Web"/>
                <a:cs typeface="Titillium Web"/>
                <a:sym typeface="Titillium Web"/>
              </a:rPr>
              <a:t>Impressioni Grafiche (</a:t>
            </a:r>
            <a:r>
              <a:rPr lang="it-IT" sz="2000" i="0" u="none" strike="noStrike" cap="none" dirty="0">
                <a:solidFill>
                  <a:srgbClr val="002060"/>
                </a:solidFill>
                <a:latin typeface="Titillium Web"/>
                <a:ea typeface="Titillium Web"/>
                <a:cs typeface="Titillium Web"/>
                <a:sym typeface="Titillium Web"/>
                <a:hlinkClick r:id="rId11"/>
              </a:rPr>
              <a:t>link</a:t>
            </a:r>
            <a:r>
              <a:rPr lang="it-IT" sz="2000" i="0" u="none" strike="noStrike" cap="none" dirty="0">
                <a:solidFill>
                  <a:srgbClr val="002060"/>
                </a:solidFill>
                <a:latin typeface="Titillium Web"/>
                <a:ea typeface="Titillium Web"/>
                <a:cs typeface="Titillium Web"/>
                <a:sym typeface="Titillium Web"/>
              </a:rPr>
              <a:t> al sito)</a:t>
            </a:r>
          </a:p>
          <a:p>
            <a:pPr marL="342900" marR="0" lvl="0" indent="-342900" rtl="0">
              <a:lnSpc>
                <a:spcPct val="90000"/>
              </a:lnSpc>
              <a:spcBef>
                <a:spcPts val="0"/>
              </a:spcBef>
              <a:spcAft>
                <a:spcPts val="0"/>
              </a:spcAft>
              <a:buClr>
                <a:srgbClr val="000000"/>
              </a:buClr>
              <a:buSzPts val="2400"/>
              <a:buFont typeface="Arial" panose="020B0604020202020204" pitchFamily="34" charset="0"/>
              <a:buChar char="•"/>
            </a:pPr>
            <a:endParaRPr lang="it-IT" sz="2000" i="0" u="none" strike="noStrike" cap="none"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dirty="0">
              <a:solidFill>
                <a:srgbClr val="002060"/>
              </a:solidFill>
              <a:latin typeface="Titillium Web"/>
              <a:ea typeface="Titillium Web"/>
              <a:cs typeface="Titillium Web"/>
              <a:sym typeface="Titillium Web"/>
            </a:endParaRPr>
          </a:p>
        </p:txBody>
      </p:sp>
    </p:spTree>
    <p:extLst>
      <p:ext uri="{BB962C8B-B14F-4D97-AF65-F5344CB8AC3E}">
        <p14:creationId xmlns:p14="http://schemas.microsoft.com/office/powerpoint/2010/main" val="1092215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dirty="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dirty="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dirty="0">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dirty="0">
                <a:solidFill>
                  <a:srgbClr val="2F5496"/>
                </a:solidFill>
                <a:effectLst/>
                <a:latin typeface="Titillium Web" panose="00000500000000000000" pitchFamily="2" charset="0"/>
              </a:rPr>
              <a:t>FORUM PA 2023</a:t>
            </a:r>
            <a:br>
              <a:rPr lang="it-IT" sz="1600" b="1" i="0" dirty="0">
                <a:solidFill>
                  <a:srgbClr val="2F5496"/>
                </a:solidFill>
                <a:effectLst/>
                <a:latin typeface="Titillium Web" panose="00000500000000000000" pitchFamily="2" charset="0"/>
              </a:rPr>
            </a:br>
            <a:r>
              <a:rPr lang="it-IT" sz="1200" i="0" dirty="0">
                <a:solidFill>
                  <a:srgbClr val="2F5496"/>
                </a:solidFill>
                <a:effectLst/>
                <a:latin typeface="Titillium Web" panose="00000500000000000000" pitchFamily="2" charset="0"/>
              </a:rPr>
              <a:t>«PA SOSTENIBILE 2023»</a:t>
            </a:r>
            <a:endParaRPr lang="it-IT" sz="1200" i="0" dirty="0">
              <a:solidFill>
                <a:srgbClr val="000000"/>
              </a:solidFill>
              <a:effectLst/>
              <a:latin typeface="Segoe UI" panose="020B0502040204020203" pitchFamily="34" charset="0"/>
            </a:endParaRPr>
          </a:p>
          <a:p>
            <a:pPr rtl="0" fontAlgn="base"/>
            <a:r>
              <a:rPr lang="it-IT" sz="1200" dirty="0">
                <a:solidFill>
                  <a:srgbClr val="2F5496"/>
                </a:solidFill>
                <a:latin typeface="Titillium Web" panose="00000500000000000000" pitchFamily="2" charset="0"/>
              </a:rPr>
              <a:t>I</a:t>
            </a:r>
            <a:r>
              <a:rPr lang="it-IT" sz="1200" i="0" dirty="0">
                <a:solidFill>
                  <a:srgbClr val="2F5496"/>
                </a:solidFill>
                <a:effectLst/>
                <a:latin typeface="Titillium Web" panose="00000500000000000000" pitchFamily="2" charset="0"/>
              </a:rPr>
              <a:t>nclusione, empowerment e persone</a:t>
            </a:r>
            <a:endParaRPr lang="it-IT" sz="1200" i="0" dirty="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dirty="0">
                <a:solidFill>
                  <a:srgbClr val="002060"/>
                </a:solidFill>
                <a:latin typeface="Titillium Web"/>
                <a:ea typeface="Titillium Web"/>
                <a:cs typeface="Titillium Web"/>
                <a:sym typeface="Titillium Web"/>
              </a:rPr>
              <a:t>ANAGRAFICA DEL REFERENTE</a:t>
            </a: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dirty="0">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IT" sz="2000" i="0" u="none" strike="noStrike" cap="none" dirty="0">
                <a:solidFill>
                  <a:srgbClr val="002060"/>
                </a:solidFill>
                <a:latin typeface="Titillium Web"/>
                <a:ea typeface="Titillium Web"/>
                <a:cs typeface="Titillium Web"/>
                <a:sym typeface="Titillium Web"/>
              </a:rPr>
              <a:t>Nome e Cognome: Stefano Sartorio</a:t>
            </a:r>
          </a:p>
          <a:p>
            <a:pPr marL="0" marR="0" lvl="0" indent="0" rtl="0">
              <a:lnSpc>
                <a:spcPct val="90000"/>
              </a:lnSpc>
              <a:spcBef>
                <a:spcPts val="0"/>
              </a:spcBef>
              <a:spcAft>
                <a:spcPts val="0"/>
              </a:spcAft>
              <a:buClr>
                <a:srgbClr val="000000"/>
              </a:buClr>
              <a:buSzPts val="2400"/>
              <a:buFont typeface="Arial"/>
              <a:buNone/>
            </a:pPr>
            <a:r>
              <a:rPr lang="it-IT" sz="2000" i="0" u="none" strike="noStrike" cap="none" dirty="0">
                <a:solidFill>
                  <a:srgbClr val="002060"/>
                </a:solidFill>
                <a:latin typeface="Titillium Web"/>
                <a:ea typeface="Titillium Web"/>
                <a:cs typeface="Titillium Web"/>
                <a:sym typeface="Titillium Web"/>
              </a:rPr>
              <a:t>Email: staff@ri-costituente.it</a:t>
            </a:r>
          </a:p>
          <a:p>
            <a:pPr marL="0" marR="0" lvl="0" indent="0" rtl="0">
              <a:lnSpc>
                <a:spcPct val="90000"/>
              </a:lnSpc>
              <a:spcBef>
                <a:spcPts val="0"/>
              </a:spcBef>
              <a:spcAft>
                <a:spcPts val="0"/>
              </a:spcAft>
              <a:buClr>
                <a:srgbClr val="000000"/>
              </a:buClr>
              <a:buSzPts val="2400"/>
              <a:buFont typeface="Arial"/>
              <a:buNone/>
            </a:pPr>
            <a:r>
              <a:rPr lang="it-IT" sz="2000" i="0" u="none" strike="noStrike" cap="none" dirty="0">
                <a:solidFill>
                  <a:srgbClr val="002060"/>
                </a:solidFill>
                <a:latin typeface="Titillium Web"/>
                <a:ea typeface="Titillium Web"/>
                <a:cs typeface="Titillium Web"/>
                <a:sym typeface="Titillium Web"/>
              </a:rPr>
              <a:t>Altre informazioni: Tel. 340 7982154</a:t>
            </a:r>
          </a:p>
        </p:txBody>
      </p:sp>
    </p:spTree>
    <p:extLst>
      <p:ext uri="{BB962C8B-B14F-4D97-AF65-F5344CB8AC3E}">
        <p14:creationId xmlns:p14="http://schemas.microsoft.com/office/powerpoint/2010/main" val="273765657"/>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56</TotalTime>
  <Words>592</Words>
  <Application>Microsoft Office PowerPoint</Application>
  <PresentationFormat>Presentazione su schermo (4:3)</PresentationFormat>
  <Paragraphs>64</Paragraphs>
  <Slides>7</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7</vt:i4>
      </vt:variant>
    </vt:vector>
  </HeadingPairs>
  <TitlesOfParts>
    <vt:vector size="13" baseType="lpstr">
      <vt:lpstr>Arial</vt:lpstr>
      <vt:lpstr>Calibri</vt:lpstr>
      <vt:lpstr>Calibri Light</vt:lpstr>
      <vt:lpstr>Segoe UI</vt:lpstr>
      <vt:lpstr>Titillium Web</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Alice Bontempi</dc:creator>
  <cp:lastModifiedBy>Stefano Sartorio</cp:lastModifiedBy>
  <cp:revision>2</cp:revision>
  <dcterms:created xsi:type="dcterms:W3CDTF">2023-02-21T16:11:06Z</dcterms:created>
  <dcterms:modified xsi:type="dcterms:W3CDTF">2023-03-31T15:39:17Z</dcterms:modified>
</cp:coreProperties>
</file>